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tiff" ContentType="image/tif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3"/>
  </p:notesMasterIdLst>
  <p:sldIdLst>
    <p:sldId id="256" r:id="rId2"/>
    <p:sldId id="258" r:id="rId3"/>
    <p:sldId id="259" r:id="rId4"/>
    <p:sldId id="260" r:id="rId5"/>
    <p:sldId id="262" r:id="rId6"/>
    <p:sldId id="261" r:id="rId7"/>
    <p:sldId id="263" r:id="rId8"/>
    <p:sldId id="264" r:id="rId9"/>
    <p:sldId id="265" r:id="rId10"/>
    <p:sldId id="269" r:id="rId11"/>
    <p:sldId id="268" r:id="rId12"/>
    <p:sldId id="266" r:id="rId13"/>
    <p:sldId id="267" r:id="rId14"/>
    <p:sldId id="270" r:id="rId15"/>
    <p:sldId id="277" r:id="rId16"/>
    <p:sldId id="276" r:id="rId17"/>
    <p:sldId id="297" r:id="rId18"/>
    <p:sldId id="275" r:id="rId19"/>
    <p:sldId id="271" r:id="rId20"/>
    <p:sldId id="272" r:id="rId21"/>
    <p:sldId id="298" r:id="rId22"/>
    <p:sldId id="274" r:id="rId23"/>
    <p:sldId id="283" r:id="rId24"/>
    <p:sldId id="282" r:id="rId25"/>
    <p:sldId id="281" r:id="rId26"/>
    <p:sldId id="280" r:id="rId27"/>
    <p:sldId id="299" r:id="rId28"/>
    <p:sldId id="279" r:id="rId29"/>
    <p:sldId id="278" r:id="rId30"/>
    <p:sldId id="273" r:id="rId31"/>
    <p:sldId id="289" r:id="rId32"/>
    <p:sldId id="294" r:id="rId33"/>
    <p:sldId id="308" r:id="rId34"/>
    <p:sldId id="287" r:id="rId35"/>
    <p:sldId id="286" r:id="rId36"/>
    <p:sldId id="293" r:id="rId37"/>
    <p:sldId id="292" r:id="rId38"/>
    <p:sldId id="291" r:id="rId39"/>
    <p:sldId id="290" r:id="rId40"/>
    <p:sldId id="309" r:id="rId41"/>
    <p:sldId id="285" r:id="rId42"/>
    <p:sldId id="296" r:id="rId43"/>
    <p:sldId id="284" r:id="rId44"/>
    <p:sldId id="300" r:id="rId45"/>
    <p:sldId id="307" r:id="rId46"/>
    <p:sldId id="301" r:id="rId47"/>
    <p:sldId id="306" r:id="rId48"/>
    <p:sldId id="305" r:id="rId49"/>
    <p:sldId id="302" r:id="rId50"/>
    <p:sldId id="304" r:id="rId51"/>
    <p:sldId id="311" r:id="rId5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4857"/>
    <a:srgbClr val="27596B"/>
    <a:srgbClr val="23526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19" autoAdjust="0"/>
    <p:restoredTop sz="90669" autoAdjust="0"/>
  </p:normalViewPr>
  <p:slideViewPr>
    <p:cSldViewPr>
      <p:cViewPr>
        <p:scale>
          <a:sx n="60" d="100"/>
          <a:sy n="60" d="100"/>
        </p:scale>
        <p:origin x="-792" y="-2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EB4C77-243E-4788-BF05-91AFA76CEA3E}" type="datetimeFigureOut">
              <a:rPr lang="ru-RU" smtClean="0"/>
              <a:pPr/>
              <a:t>16.05.2018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EC099B-FA50-45B2-BBB4-BDD1D7985B0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C099B-FA50-45B2-BBB4-BDD1D7985B0C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C099B-FA50-45B2-BBB4-BDD1D7985B0C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C099B-FA50-45B2-BBB4-BDD1D7985B0C}" type="slidenum">
              <a:rPr lang="ru-RU" smtClean="0"/>
              <a:pPr/>
              <a:t>45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54C6E-CC87-4456-8445-64124F39A4F4}" type="datetimeFigureOut">
              <a:rPr lang="ru-RU" smtClean="0"/>
              <a:pPr/>
              <a:t>16.05.2018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129CC-FF06-4A25-A324-ACDACACA71C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54C6E-CC87-4456-8445-64124F39A4F4}" type="datetimeFigureOut">
              <a:rPr lang="ru-RU" smtClean="0"/>
              <a:pPr/>
              <a:t>16.05.2018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129CC-FF06-4A25-A324-ACDACACA71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54C6E-CC87-4456-8445-64124F39A4F4}" type="datetimeFigureOut">
              <a:rPr lang="ru-RU" smtClean="0"/>
              <a:pPr/>
              <a:t>16.05.2018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129CC-FF06-4A25-A324-ACDACACA71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54C6E-CC87-4456-8445-64124F39A4F4}" type="datetimeFigureOut">
              <a:rPr lang="ru-RU" smtClean="0"/>
              <a:pPr/>
              <a:t>16.05.2018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129CC-FF06-4A25-A324-ACDACACA71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54C6E-CC87-4456-8445-64124F39A4F4}" type="datetimeFigureOut">
              <a:rPr lang="ru-RU" smtClean="0"/>
              <a:pPr/>
              <a:t>16.05.2018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769129CC-FF06-4A25-A324-ACDACACA71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54C6E-CC87-4456-8445-64124F39A4F4}" type="datetimeFigureOut">
              <a:rPr lang="ru-RU" smtClean="0"/>
              <a:pPr/>
              <a:t>16.05.2018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129CC-FF06-4A25-A324-ACDACACA71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54C6E-CC87-4456-8445-64124F39A4F4}" type="datetimeFigureOut">
              <a:rPr lang="ru-RU" smtClean="0"/>
              <a:pPr/>
              <a:t>16.05.2018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129CC-FF06-4A25-A324-ACDACACA71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54C6E-CC87-4456-8445-64124F39A4F4}" type="datetimeFigureOut">
              <a:rPr lang="ru-RU" smtClean="0"/>
              <a:pPr/>
              <a:t>16.05.2018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129CC-FF06-4A25-A324-ACDACACA71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54C6E-CC87-4456-8445-64124F39A4F4}" type="datetimeFigureOut">
              <a:rPr lang="ru-RU" smtClean="0"/>
              <a:pPr/>
              <a:t>16.05.2018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129CC-FF06-4A25-A324-ACDACACA71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54C6E-CC87-4456-8445-64124F39A4F4}" type="datetimeFigureOut">
              <a:rPr lang="ru-RU" smtClean="0"/>
              <a:pPr/>
              <a:t>16.05.2018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129CC-FF06-4A25-A324-ACDACACA71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54C6E-CC87-4456-8445-64124F39A4F4}" type="datetimeFigureOut">
              <a:rPr lang="ru-RU" smtClean="0"/>
              <a:pPr/>
              <a:t>16.05.2018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129CC-FF06-4A25-A324-ACDACACA71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F654C6E-CC87-4456-8445-64124F39A4F4}" type="datetimeFigureOut">
              <a:rPr lang="ru-RU" smtClean="0"/>
              <a:pPr/>
              <a:t>16.05.2018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69129CC-FF06-4A25-A324-ACDACACA71C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emf"/><Relationship Id="rId4" Type="http://schemas.openxmlformats.org/officeDocument/2006/relationships/image" Target="../media/image71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emf"/><Relationship Id="rId4" Type="http://schemas.openxmlformats.org/officeDocument/2006/relationships/image" Target="../media/image75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eg"/><Relationship Id="rId4" Type="http://schemas.openxmlformats.org/officeDocument/2006/relationships/image" Target="../media/image82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7" Type="http://schemas.openxmlformats.org/officeDocument/2006/relationships/image" Target="../media/image102.emf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emf"/><Relationship Id="rId5" Type="http://schemas.openxmlformats.org/officeDocument/2006/relationships/image" Target="../media/image100.emf"/><Relationship Id="rId4" Type="http://schemas.openxmlformats.org/officeDocument/2006/relationships/image" Target="../media/image99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3" Type="http://schemas.openxmlformats.org/officeDocument/2006/relationships/image" Target="../media/image108.jpeg"/><Relationship Id="rId7" Type="http://schemas.openxmlformats.org/officeDocument/2006/relationships/image" Target="../media/image112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85720" y="214290"/>
            <a:ext cx="85725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spc="80" dirty="0">
                <a:solidFill>
                  <a:srgbClr val="1F4857"/>
                </a:solidFill>
              </a:rPr>
              <a:t>НАЦЫЯНАЛЬНАЯ  Б</a:t>
            </a:r>
            <a:r>
              <a:rPr lang="be-BY" b="1" spc="80" dirty="0">
                <a:solidFill>
                  <a:srgbClr val="1F4857"/>
                </a:solidFill>
              </a:rPr>
              <a:t>ІБЛІЯТЭКА БЕЛАРУСІ  ПРАДСТАЎЛЯЕ</a:t>
            </a:r>
            <a:r>
              <a:rPr lang="ru-RU" b="1" spc="80" dirty="0">
                <a:solidFill>
                  <a:srgbClr val="1F4857"/>
                </a:solidFill>
              </a:rPr>
              <a:t>:</a:t>
            </a:r>
            <a:r>
              <a:rPr lang="ru-RU" spc="80" dirty="0">
                <a:solidFill>
                  <a:srgbClr val="1F4857"/>
                </a:solidFill>
              </a:rPr>
              <a:t> </a:t>
            </a:r>
            <a:endParaRPr lang="en-US" spc="80" dirty="0" smtClean="0">
              <a:solidFill>
                <a:srgbClr val="1F4857"/>
              </a:solidFill>
            </a:endParaRPr>
          </a:p>
          <a:p>
            <a:pPr algn="ctr"/>
            <a:endParaRPr lang="en-US" spc="80" dirty="0" smtClean="0">
              <a:solidFill>
                <a:srgbClr val="1F4857"/>
              </a:solidFill>
            </a:endParaRPr>
          </a:p>
          <a:p>
            <a:pPr algn="ctr"/>
            <a:r>
              <a:rPr lang="ru-RU" sz="3000" b="1" i="1" spc="80" dirty="0">
                <a:solidFill>
                  <a:srgbClr val="1F4857"/>
                </a:solidFill>
              </a:rPr>
              <a:t>«</a:t>
            </a:r>
            <a:r>
              <a:rPr lang="be-BY" sz="3000" b="1" i="1" spc="80" dirty="0" smtClean="0">
                <a:solidFill>
                  <a:srgbClr val="1F4857"/>
                </a:solidFill>
              </a:rPr>
              <a:t>СЛАВУТЫЯ  </a:t>
            </a:r>
            <a:r>
              <a:rPr lang="be-BY" sz="3000" b="1" i="1" spc="80" dirty="0">
                <a:solidFill>
                  <a:srgbClr val="1F4857"/>
                </a:solidFill>
              </a:rPr>
              <a:t>ІМЁНЫ  БАЦЬКАЎШЧЫНЫ» </a:t>
            </a:r>
            <a:endParaRPr lang="ru-RU" sz="3000" b="1" i="1" spc="80" dirty="0">
              <a:solidFill>
                <a:srgbClr val="1F4857"/>
              </a:solidFill>
            </a:endParaRPr>
          </a:p>
        </p:txBody>
      </p:sp>
      <p:pic>
        <p:nvPicPr>
          <p:cNvPr id="8" name="Рисунок 7" descr="H:\presentation-Riga\Untitled-7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90" y="1500174"/>
            <a:ext cx="3643306" cy="49292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4084938" y="2928934"/>
            <a:ext cx="4758610" cy="1323439"/>
          </a:xfrm>
          <a:prstGeom prst="rect">
            <a:avLst/>
          </a:prstGeom>
          <a:gradFill>
            <a:gsLst>
              <a:gs pos="67000">
                <a:schemeClr val="accent2">
                  <a:lumMod val="40000"/>
                  <a:lumOff val="60000"/>
                  <a:alpha val="58000"/>
                </a:scheme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effectLst>
            <a:softEdge rad="317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be-BY" sz="2500" b="1" i="1" dirty="0" smtClean="0">
                <a:solidFill>
                  <a:srgbClr val="1F4857"/>
                </a:solidFill>
              </a:rPr>
              <a:t>Да </a:t>
            </a:r>
            <a:r>
              <a:rPr lang="be-BY" sz="2500" b="1" i="1" dirty="0">
                <a:solidFill>
                  <a:srgbClr val="1F4857"/>
                </a:solidFill>
              </a:rPr>
              <a:t>1</a:t>
            </a:r>
            <a:r>
              <a:rPr lang="ru-RU" sz="2500" b="1" i="1" dirty="0">
                <a:solidFill>
                  <a:srgbClr val="1F4857"/>
                </a:solidFill>
              </a:rPr>
              <a:t>3</a:t>
            </a:r>
            <a:r>
              <a:rPr lang="be-BY" sz="2500" b="1" i="1" dirty="0">
                <a:solidFill>
                  <a:srgbClr val="1F4857"/>
                </a:solidFill>
              </a:rPr>
              <a:t>5-годдзя </a:t>
            </a:r>
            <a:r>
              <a:rPr lang="be-BY" sz="2500" b="1" i="1" dirty="0" smtClean="0">
                <a:solidFill>
                  <a:srgbClr val="1F4857"/>
                </a:solidFill>
              </a:rPr>
              <a:t>з дня нараджэння</a:t>
            </a:r>
            <a:endParaRPr lang="en-US" sz="2500" b="1" i="1" dirty="0" smtClean="0">
              <a:solidFill>
                <a:srgbClr val="1F4857"/>
              </a:solidFill>
            </a:endParaRPr>
          </a:p>
          <a:p>
            <a:pPr algn="ctr"/>
            <a:r>
              <a:rPr lang="ru-RU" sz="3000" b="1" i="1" dirty="0" err="1" smtClean="0">
                <a:solidFill>
                  <a:srgbClr val="1F4857"/>
                </a:solidFill>
              </a:rPr>
              <a:t>Янк</a:t>
            </a:r>
            <a:r>
              <a:rPr lang="be-BY" sz="3000" b="1" i="1" dirty="0">
                <a:solidFill>
                  <a:srgbClr val="1F4857"/>
                </a:solidFill>
              </a:rPr>
              <a:t>і </a:t>
            </a:r>
            <a:r>
              <a:rPr lang="ru-RU" sz="3000" b="1" i="1" dirty="0" err="1">
                <a:solidFill>
                  <a:srgbClr val="1F4857"/>
                </a:solidFill>
              </a:rPr>
              <a:t>Ма</a:t>
            </a:r>
            <a:r>
              <a:rPr lang="be-BY" sz="3000" b="1" i="1" dirty="0">
                <a:solidFill>
                  <a:srgbClr val="1F4857"/>
                </a:solidFill>
              </a:rPr>
              <a:t>ў</a:t>
            </a:r>
            <a:r>
              <a:rPr lang="ru-RU" sz="3000" b="1" i="1" dirty="0" err="1">
                <a:solidFill>
                  <a:srgbClr val="1F4857"/>
                </a:solidFill>
              </a:rPr>
              <a:t>ра</a:t>
            </a:r>
            <a:r>
              <a:rPr lang="ru-RU" sz="3000" b="1" i="1" dirty="0">
                <a:solidFill>
                  <a:srgbClr val="1F4857"/>
                </a:solidFill>
              </a:rPr>
              <a:t> </a:t>
            </a:r>
            <a:endParaRPr lang="ru-RU" sz="3000" b="1" i="1" dirty="0" smtClean="0">
              <a:solidFill>
                <a:srgbClr val="1F4857"/>
              </a:solidFill>
            </a:endParaRPr>
          </a:p>
          <a:p>
            <a:pPr algn="ctr"/>
            <a:r>
              <a:rPr lang="ru-RU" sz="2500" b="1" i="1" dirty="0" smtClean="0">
                <a:solidFill>
                  <a:srgbClr val="1F4857"/>
                </a:solidFill>
              </a:rPr>
              <a:t>(10.05.1883 </a:t>
            </a:r>
            <a:r>
              <a:rPr lang="ru-RU" sz="2500" b="1" i="1" dirty="0">
                <a:solidFill>
                  <a:srgbClr val="1F4857"/>
                </a:solidFill>
              </a:rPr>
              <a:t>– </a:t>
            </a:r>
            <a:r>
              <a:rPr lang="ru-RU" sz="2500" b="1" i="1" dirty="0" smtClean="0">
                <a:solidFill>
                  <a:srgbClr val="1F4857"/>
                </a:solidFill>
              </a:rPr>
              <a:t>03.08.1971</a:t>
            </a:r>
            <a:r>
              <a:rPr lang="ru-RU" sz="2500" b="1" i="1" dirty="0">
                <a:solidFill>
                  <a:srgbClr val="1F4857"/>
                </a:solidFill>
              </a:rPr>
              <a:t>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428604"/>
            <a:ext cx="4286280" cy="5786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642918"/>
            <a:ext cx="4277044" cy="5786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53245" y="6550247"/>
            <a:ext cx="4225004" cy="307777"/>
          </a:xfrm>
          <a:prstGeom prst="rect">
            <a:avLst/>
          </a:prstGeom>
          <a:noFill/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be-BY" sz="1400" b="1" i="1" spc="80" dirty="0" smtClean="0">
                <a:solidFill>
                  <a:srgbClr val="1F4857"/>
                </a:solidFill>
              </a:rPr>
              <a:t>З фондаў Нацыянальнай бібліятэкі Беларусі</a:t>
            </a:r>
            <a:endParaRPr lang="ru-RU" sz="1400" b="1" i="1" spc="80" dirty="0" smtClean="0">
              <a:solidFill>
                <a:srgbClr val="1F485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2844" y="0"/>
            <a:ext cx="8929718" cy="86177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40000"/>
                </a:schemeClr>
              </a:gs>
              <a:gs pos="1000">
                <a:schemeClr val="accent3">
                  <a:lumMod val="40000"/>
                  <a:lumOff val="60000"/>
                  <a:alpha val="47000"/>
                </a:schemeClr>
              </a:gs>
              <a:gs pos="100000">
                <a:schemeClr val="accent2">
                  <a:lumMod val="40000"/>
                  <a:lumOff val="60000"/>
                  <a:alpha val="34000"/>
                </a:schemeClr>
              </a:gs>
            </a:gsLst>
            <a:lin ang="5400000" scaled="0"/>
          </a:gra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be-BY" sz="2300" dirty="0" smtClean="0">
                <a:solidFill>
                  <a:srgbClr val="1F4857"/>
                </a:solidFill>
              </a:rPr>
              <a:t>Асобнай кніжкай гэты твор выйшаў у друк у 1927 і 1932 гадах </a:t>
            </a:r>
          </a:p>
          <a:p>
            <a:pPr algn="ctr">
              <a:lnSpc>
                <a:spcPts val="3000"/>
              </a:lnSpc>
            </a:pPr>
            <a:r>
              <a:rPr lang="be-BY" sz="2300" dirty="0" smtClean="0">
                <a:solidFill>
                  <a:srgbClr val="1F4857"/>
                </a:solidFill>
              </a:rPr>
              <a:t>і меў вялікі поспех.</a:t>
            </a:r>
            <a:endParaRPr lang="ru-RU" sz="2300" dirty="0"/>
          </a:p>
        </p:txBody>
      </p:sp>
      <p:pic>
        <p:nvPicPr>
          <p:cNvPr id="6" name="Рисунок 5"/>
          <p:cNvPicPr/>
          <p:nvPr/>
        </p:nvPicPr>
        <p:blipFill>
          <a:blip r:embed="rId2"/>
          <a:srcRect b="5952"/>
          <a:stretch>
            <a:fillRect/>
          </a:stretch>
        </p:blipFill>
        <p:spPr bwMode="auto">
          <a:xfrm>
            <a:off x="500066" y="857232"/>
            <a:ext cx="3714744" cy="56436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-32" y="6550223"/>
            <a:ext cx="4225003" cy="307777"/>
          </a:xfrm>
          <a:prstGeom prst="rect">
            <a:avLst/>
          </a:prstGeom>
          <a:noFill/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be-BY" sz="1400" b="1" i="1" spc="80" dirty="0" smtClean="0">
                <a:solidFill>
                  <a:srgbClr val="1F4857"/>
                </a:solidFill>
              </a:rPr>
              <a:t>З фондаў Нацыянальнай бібліятэкі Беларусі</a:t>
            </a:r>
            <a:endParaRPr lang="ru-RU" sz="1400" b="1" i="1" spc="80" dirty="0">
              <a:solidFill>
                <a:srgbClr val="1F4857"/>
              </a:solidFill>
            </a:endParaRPr>
          </a:p>
        </p:txBody>
      </p:sp>
      <p:pic>
        <p:nvPicPr>
          <p:cNvPr id="1026" name="Picture 2" descr="E:\Славутыя\Мавр_Книги\Чалавек ідзе_1932.JPG"/>
          <p:cNvPicPr>
            <a:picLocks noChangeAspect="1" noChangeArrowheads="1"/>
          </p:cNvPicPr>
          <p:nvPr/>
        </p:nvPicPr>
        <p:blipFill>
          <a:blip r:embed="rId3" cstate="print"/>
          <a:srcRect b="5932"/>
          <a:stretch>
            <a:fillRect/>
          </a:stretch>
        </p:blipFill>
        <p:spPr bwMode="auto">
          <a:xfrm>
            <a:off x="4572000" y="836899"/>
            <a:ext cx="4000496" cy="56639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572000" y="0"/>
            <a:ext cx="4572000" cy="6817251"/>
          </a:xfrm>
          <a:prstGeom prst="rect">
            <a:avLst/>
          </a:prstGeom>
          <a:gradFill>
            <a:gsLst>
              <a:gs pos="53000">
                <a:schemeClr val="accent1">
                  <a:tint val="66000"/>
                  <a:satMod val="160000"/>
                  <a:alpha val="17000"/>
                </a:schemeClr>
              </a:gs>
              <a:gs pos="1000">
                <a:schemeClr val="accent3">
                  <a:lumMod val="40000"/>
                  <a:lumOff val="60000"/>
                  <a:alpha val="32000"/>
                </a:schemeClr>
              </a:gs>
              <a:gs pos="100000">
                <a:schemeClr val="accent2">
                  <a:lumMod val="40000"/>
                  <a:lumOff val="60000"/>
                  <a:alpha val="6000"/>
                </a:schemeClr>
              </a:gs>
            </a:gsLst>
            <a:lin ang="5400000" scaled="0"/>
          </a:gra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be-BY" sz="2300" dirty="0" smtClean="0">
                <a:solidFill>
                  <a:srgbClr val="1F4857"/>
                </a:solidFill>
              </a:rPr>
              <a:t>Іван Фёдараў доўга шукаў псеўданім сабе, бо ўжо быў  адзін Іван Фёдараў – знакаміты рускі </a:t>
            </a:r>
          </a:p>
          <a:p>
            <a:r>
              <a:rPr lang="be-BY" sz="2300" dirty="0" smtClean="0">
                <a:solidFill>
                  <a:srgbClr val="1F4857"/>
                </a:solidFill>
              </a:rPr>
              <a:t>першадрукар. «І раптам, калі ён ужо страціў надзею падабраць </a:t>
            </a:r>
          </a:p>
          <a:p>
            <a:r>
              <a:rPr lang="be-BY" sz="2300" dirty="0" smtClean="0">
                <a:solidFill>
                  <a:srgbClr val="1F4857"/>
                </a:solidFill>
              </a:rPr>
              <a:t>псеўданім, –  пісаў пісьменнік </a:t>
            </a:r>
          </a:p>
          <a:p>
            <a:r>
              <a:rPr lang="be-BY" sz="2300" dirty="0" smtClean="0">
                <a:solidFill>
                  <a:srgbClr val="1F4857"/>
                </a:solidFill>
              </a:rPr>
              <a:t>Пятро Рунец, – яму прыгадалася </a:t>
            </a:r>
          </a:p>
          <a:p>
            <a:r>
              <a:rPr lang="be-BY" sz="2300" dirty="0" smtClean="0">
                <a:solidFill>
                  <a:srgbClr val="1F4857"/>
                </a:solidFill>
              </a:rPr>
              <a:t>ходкая шылераўская фраза: </a:t>
            </a:r>
          </a:p>
          <a:p>
            <a:r>
              <a:rPr lang="be-BY" sz="2300" dirty="0" smtClean="0">
                <a:solidFill>
                  <a:srgbClr val="1F4857"/>
                </a:solidFill>
              </a:rPr>
              <a:t>«Маўр зрабіў сваю справу, маўр </a:t>
            </a:r>
          </a:p>
          <a:p>
            <a:r>
              <a:rPr lang="be-BY" sz="2300" dirty="0" smtClean="0">
                <a:solidFill>
                  <a:srgbClr val="1F4857"/>
                </a:solidFill>
              </a:rPr>
              <a:t>можа ісці»…Слова «маўр» у яго </a:t>
            </a:r>
          </a:p>
          <a:p>
            <a:r>
              <a:rPr lang="be-BY" sz="2300" dirty="0" smtClean="0">
                <a:solidFill>
                  <a:srgbClr val="1F4857"/>
                </a:solidFill>
              </a:rPr>
              <a:t>выразнам вымаўленні загучала ярка,</a:t>
            </a:r>
            <a:r>
              <a:rPr lang="en-US" sz="2300" dirty="0" smtClean="0">
                <a:solidFill>
                  <a:srgbClr val="1F4857"/>
                </a:solidFill>
              </a:rPr>
              <a:t> </a:t>
            </a:r>
            <a:r>
              <a:rPr lang="be-BY" sz="2300" dirty="0" smtClean="0">
                <a:solidFill>
                  <a:srgbClr val="1F4857"/>
                </a:solidFill>
              </a:rPr>
              <a:t>прыгожа, мнагазначна і, што самае</a:t>
            </a:r>
            <a:r>
              <a:rPr lang="en-US" sz="2300" dirty="0" smtClean="0">
                <a:solidFill>
                  <a:srgbClr val="1F4857"/>
                </a:solidFill>
              </a:rPr>
              <a:t> </a:t>
            </a:r>
            <a:r>
              <a:rPr lang="be-BY" sz="2300" dirty="0" smtClean="0">
                <a:solidFill>
                  <a:srgbClr val="1F4857"/>
                </a:solidFill>
              </a:rPr>
              <a:t>важнае, таямніча. Гэтая таямнічасць і загадкавасць хутчэй за ўсё і ўразіла яго самога». </a:t>
            </a:r>
          </a:p>
          <a:p>
            <a:r>
              <a:rPr lang="be-BY" sz="2300" dirty="0" smtClean="0">
                <a:solidFill>
                  <a:srgbClr val="1F4857"/>
                </a:solidFill>
              </a:rPr>
              <a:t>Але імя Іван не стасавалася са словам «Маўр», а вось </a:t>
            </a:r>
            <a:r>
              <a:rPr lang="be-BY" sz="2300" b="1" dirty="0" smtClean="0">
                <a:solidFill>
                  <a:srgbClr val="1F4857"/>
                </a:solidFill>
              </a:rPr>
              <a:t>«Янка Маўр»</a:t>
            </a:r>
            <a:r>
              <a:rPr lang="be-BY" sz="2300" dirty="0" smtClean="0">
                <a:solidFill>
                  <a:srgbClr val="1F4857"/>
                </a:solidFill>
              </a:rPr>
              <a:t> гучала меладычна і прыгожа.</a:t>
            </a:r>
            <a:endParaRPr lang="ru-RU" dirty="0"/>
          </a:p>
        </p:txBody>
      </p:sp>
      <p:pic>
        <p:nvPicPr>
          <p:cNvPr id="10" name="Рисунок 9"/>
          <p:cNvPicPr/>
          <p:nvPr/>
        </p:nvPicPr>
        <p:blipFill>
          <a:blip r:embed="rId2"/>
          <a:srcRect l="3174" r="3175"/>
          <a:stretch>
            <a:fillRect/>
          </a:stretch>
        </p:blipFill>
        <p:spPr bwMode="auto">
          <a:xfrm>
            <a:off x="71406" y="71414"/>
            <a:ext cx="4214842" cy="61436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928662" y="6215082"/>
            <a:ext cx="24923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be-BY" sz="2000" b="1" i="1" spc="80" dirty="0" smtClean="0">
                <a:solidFill>
                  <a:srgbClr val="1F4857"/>
                </a:solidFill>
              </a:rPr>
              <a:t>Янка Маўр, 1926 г.</a:t>
            </a:r>
            <a:endParaRPr lang="ru-RU" sz="2000" b="1" i="1" spc="80" dirty="0">
              <a:solidFill>
                <a:srgbClr val="1F485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438" y="-27697"/>
            <a:ext cx="9001156" cy="1384995"/>
          </a:xfrm>
          <a:prstGeom prst="rect">
            <a:avLst/>
          </a:prstGeom>
          <a:gradFill>
            <a:gsLst>
              <a:gs pos="40000">
                <a:schemeClr val="accent3">
                  <a:lumMod val="20000"/>
                  <a:lumOff val="80000"/>
                  <a:alpha val="71000"/>
                </a:schemeClr>
              </a:gs>
              <a:gs pos="43000">
                <a:schemeClr val="accent3">
                  <a:lumMod val="40000"/>
                  <a:lumOff val="60000"/>
                  <a:alpha val="32000"/>
                </a:schemeClr>
              </a:gs>
              <a:gs pos="63000">
                <a:schemeClr val="accent2">
                  <a:lumMod val="40000"/>
                  <a:lumOff val="60000"/>
                  <a:alpha val="16000"/>
                </a:schemeClr>
              </a:gs>
            </a:gsLst>
            <a:lin ang="5400000" scaled="0"/>
          </a:gra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just"/>
            <a:r>
              <a:rPr lang="be-BY" sz="2100" dirty="0" err="1" smtClean="0">
                <a:solidFill>
                  <a:srgbClr val="1F4857"/>
                </a:solidFill>
              </a:rPr>
              <a:t>Кожны год выходзілі з друку кнігі Янкі Маўра, адна цікавейшая за другую. Многія думалі, што Маўр – чужаземец і, відаць, нейкі славуты падарожнік. </a:t>
            </a:r>
            <a:r>
              <a:rPr lang="be-BY" sz="2100" dirty="0" smtClean="0">
                <a:solidFill>
                  <a:srgbClr val="1F4857"/>
                </a:solidFill>
              </a:rPr>
              <a:t>А пісаць яму дапамагала штучная мова свету – эсперан</a:t>
            </a:r>
            <a:r>
              <a:rPr lang="ru-RU" sz="2100" dirty="0" smtClean="0">
                <a:solidFill>
                  <a:srgbClr val="1F4857"/>
                </a:solidFill>
              </a:rPr>
              <a:t>т</a:t>
            </a:r>
            <a:r>
              <a:rPr lang="be-BY" sz="2100" dirty="0" smtClean="0">
                <a:solidFill>
                  <a:srgbClr val="1F4857"/>
                </a:solidFill>
              </a:rPr>
              <a:t>а, – якая была створана  ў  1887 г.  </a:t>
            </a:r>
            <a:r>
              <a:rPr lang="ru-RU" sz="2100" dirty="0" err="1" smtClean="0">
                <a:solidFill>
                  <a:srgbClr val="1F4857"/>
                </a:solidFill>
              </a:rPr>
              <a:t>польскім</a:t>
            </a:r>
            <a:r>
              <a:rPr lang="ru-RU" sz="2100" dirty="0" smtClean="0">
                <a:solidFill>
                  <a:srgbClr val="1F4857"/>
                </a:solidFill>
              </a:rPr>
              <a:t>  </a:t>
            </a:r>
            <a:r>
              <a:rPr lang="ru-RU" sz="2100" dirty="0" err="1" smtClean="0">
                <a:solidFill>
                  <a:srgbClr val="1F4857"/>
                </a:solidFill>
              </a:rPr>
              <a:t>урачом-акулістам</a:t>
            </a:r>
            <a:r>
              <a:rPr lang="ru-RU" sz="2100" dirty="0" smtClean="0">
                <a:solidFill>
                  <a:srgbClr val="1F4857"/>
                </a:solidFill>
              </a:rPr>
              <a:t>  </a:t>
            </a:r>
            <a:r>
              <a:rPr lang="ru-RU" sz="2100" dirty="0" err="1" smtClean="0">
                <a:solidFill>
                  <a:srgbClr val="1F4857"/>
                </a:solidFill>
              </a:rPr>
              <a:t>і</a:t>
            </a:r>
            <a:r>
              <a:rPr lang="ru-RU" sz="2100" dirty="0" smtClean="0">
                <a:solidFill>
                  <a:srgbClr val="1F4857"/>
                </a:solidFill>
              </a:rPr>
              <a:t>  </a:t>
            </a:r>
            <a:r>
              <a:rPr lang="ru-RU" sz="2100" dirty="0" err="1" smtClean="0">
                <a:solidFill>
                  <a:srgbClr val="1F4857"/>
                </a:solidFill>
              </a:rPr>
              <a:t>лінгвістам</a:t>
            </a:r>
            <a:r>
              <a:rPr lang="ru-RU" sz="2100" dirty="0" smtClean="0">
                <a:solidFill>
                  <a:srgbClr val="1F4857"/>
                </a:solidFill>
              </a:rPr>
              <a:t>  </a:t>
            </a:r>
            <a:r>
              <a:rPr lang="ru-RU" sz="2100" dirty="0" err="1" smtClean="0">
                <a:solidFill>
                  <a:srgbClr val="1F4857"/>
                </a:solidFill>
              </a:rPr>
              <a:t>яўрэйскага</a:t>
            </a:r>
            <a:r>
              <a:rPr lang="ru-RU" sz="2100" dirty="0" smtClean="0">
                <a:solidFill>
                  <a:srgbClr val="1F4857"/>
                </a:solidFill>
              </a:rPr>
              <a:t> </a:t>
            </a:r>
            <a:endParaRPr lang="ru-RU" sz="2100" dirty="0">
              <a:solidFill>
                <a:srgbClr val="1F4857"/>
              </a:solidFill>
            </a:endParaRPr>
          </a:p>
        </p:txBody>
      </p:sp>
      <p:pic>
        <p:nvPicPr>
          <p:cNvPr id="6146" name="Picture 2" descr="E:\Славутыя\Эсперанто\Международный язык_1887.JPG"/>
          <p:cNvPicPr>
            <a:picLocks noChangeAspect="1" noChangeArrowheads="1"/>
          </p:cNvPicPr>
          <p:nvPr/>
        </p:nvPicPr>
        <p:blipFill>
          <a:blip r:embed="rId2" cstate="print"/>
          <a:srcRect t="487" b="3877"/>
          <a:stretch>
            <a:fillRect/>
          </a:stretch>
        </p:blipFill>
        <p:spPr bwMode="auto">
          <a:xfrm>
            <a:off x="0" y="1428736"/>
            <a:ext cx="3892374" cy="5143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7" name="Picture 3" descr="E:\Славутыя\Эсперанто\Основы международного языка_1909.JPG"/>
          <p:cNvPicPr>
            <a:picLocks noChangeAspect="1" noChangeArrowheads="1"/>
          </p:cNvPicPr>
          <p:nvPr/>
        </p:nvPicPr>
        <p:blipFill>
          <a:blip r:embed="rId3" cstate="print"/>
          <a:srcRect b="3896"/>
          <a:stretch>
            <a:fillRect/>
          </a:stretch>
        </p:blipFill>
        <p:spPr bwMode="auto">
          <a:xfrm>
            <a:off x="2721998" y="1428736"/>
            <a:ext cx="3635952" cy="5143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6357950" y="1288398"/>
            <a:ext cx="2786050" cy="5355312"/>
          </a:xfrm>
          <a:prstGeom prst="rect">
            <a:avLst/>
          </a:prstGeom>
          <a:gradFill>
            <a:gsLst>
              <a:gs pos="53000">
                <a:schemeClr val="accent1">
                  <a:tint val="66000"/>
                  <a:satMod val="160000"/>
                  <a:alpha val="40000"/>
                </a:schemeClr>
              </a:gs>
              <a:gs pos="43000">
                <a:schemeClr val="accent3">
                  <a:lumMod val="40000"/>
                  <a:lumOff val="60000"/>
                  <a:alpha val="32000"/>
                </a:schemeClr>
              </a:gs>
              <a:gs pos="63000">
                <a:schemeClr val="accent2">
                  <a:lumMod val="40000"/>
                  <a:lumOff val="60000"/>
                  <a:alpha val="16000"/>
                </a:schemeClr>
              </a:gs>
            </a:gsLst>
            <a:lin ang="5400000" scaled="0"/>
          </a:gra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>
              <a:lnSpc>
                <a:spcPts val="2700"/>
              </a:lnSpc>
            </a:pPr>
            <a:r>
              <a:rPr lang="ru-RU" sz="2100" dirty="0" err="1" smtClean="0">
                <a:solidFill>
                  <a:srgbClr val="1F4857"/>
                </a:solidFill>
              </a:rPr>
              <a:t>паходжання</a:t>
            </a:r>
            <a:r>
              <a:rPr lang="ru-RU" sz="2100" dirty="0" smtClean="0">
                <a:solidFill>
                  <a:srgbClr val="1F4857"/>
                </a:solidFill>
              </a:rPr>
              <a:t> </a:t>
            </a:r>
            <a:r>
              <a:rPr lang="be-BY" sz="2100" dirty="0" smtClean="0">
                <a:solidFill>
                  <a:srgbClr val="1F4857"/>
                </a:solidFill>
              </a:rPr>
              <a:t>Лазарам Заменгофам (які, </a:t>
            </a:r>
          </a:p>
          <a:p>
            <a:pPr>
              <a:lnSpc>
                <a:spcPts val="2700"/>
              </a:lnSpc>
            </a:pPr>
            <a:r>
              <a:rPr lang="be-BY" sz="2100" dirty="0" smtClean="0">
                <a:solidFill>
                  <a:srgbClr val="1F4857"/>
                </a:solidFill>
              </a:rPr>
              <a:t>дарэчы, </a:t>
            </a:r>
            <a:r>
              <a:rPr lang="ru-RU" sz="2100" dirty="0" err="1" smtClean="0">
                <a:solidFill>
                  <a:srgbClr val="1F4857"/>
                </a:solidFill>
              </a:rPr>
              <a:t>н</a:t>
            </a:r>
            <a:r>
              <a:rPr lang="be-BY" sz="2100" dirty="0" smtClean="0">
                <a:solidFill>
                  <a:srgbClr val="1F4857"/>
                </a:solidFill>
              </a:rPr>
              <a:t>арадзіўся ў Беластоку). </a:t>
            </a:r>
            <a:endParaRPr lang="be-BY" sz="2100" dirty="0" err="1" smtClean="0">
              <a:solidFill>
                <a:srgbClr val="1F4857"/>
              </a:solidFill>
            </a:endParaRPr>
          </a:p>
          <a:p>
            <a:r>
              <a:rPr lang="be-BY" sz="2100" dirty="0" err="1" smtClean="0">
                <a:solidFill>
                  <a:srgbClr val="1F4857"/>
                </a:solidFill>
              </a:rPr>
              <a:t>Янка Маўр э</a:t>
            </a:r>
            <a:r>
              <a:rPr lang="ru-RU" sz="2100" dirty="0" err="1" smtClean="0">
                <a:solidFill>
                  <a:srgbClr val="1F4857"/>
                </a:solidFill>
              </a:rPr>
              <a:t>сперанта</a:t>
            </a:r>
            <a:r>
              <a:rPr lang="ru-RU" sz="2100" dirty="0" smtClean="0">
                <a:solidFill>
                  <a:srgbClr val="1F4857"/>
                </a:solidFill>
              </a:rPr>
              <a:t> </a:t>
            </a:r>
            <a:r>
              <a:rPr lang="ru-RU" sz="2100" dirty="0" err="1" smtClean="0">
                <a:solidFill>
                  <a:srgbClr val="1F4857"/>
                </a:solidFill>
              </a:rPr>
              <a:t>пачаў</a:t>
            </a:r>
            <a:r>
              <a:rPr lang="ru-RU" sz="2100" dirty="0" smtClean="0">
                <a:solidFill>
                  <a:srgbClr val="1F4857"/>
                </a:solidFill>
              </a:rPr>
              <a:t> </a:t>
            </a:r>
            <a:r>
              <a:rPr lang="ru-RU" sz="2100" dirty="0" err="1" smtClean="0">
                <a:solidFill>
                  <a:srgbClr val="1F4857"/>
                </a:solidFill>
              </a:rPr>
              <a:t>вывучаць</a:t>
            </a:r>
            <a:r>
              <a:rPr lang="ru-RU" sz="2100" dirty="0" smtClean="0">
                <a:solidFill>
                  <a:srgbClr val="1F4857"/>
                </a:solidFill>
              </a:rPr>
              <a:t> у</a:t>
            </a:r>
          </a:p>
          <a:p>
            <a:r>
              <a:rPr lang="ru-RU" sz="2100" dirty="0" smtClean="0">
                <a:solidFill>
                  <a:srgbClr val="1F4857"/>
                </a:solidFill>
              </a:rPr>
              <a:t> 1904 </a:t>
            </a:r>
            <a:r>
              <a:rPr lang="ru-RU" sz="2100" dirty="0" err="1" smtClean="0">
                <a:solidFill>
                  <a:srgbClr val="1F4857"/>
                </a:solidFill>
              </a:rPr>
              <a:t>годзе</a:t>
            </a:r>
            <a:r>
              <a:rPr lang="ru-RU" sz="2100" dirty="0" smtClean="0">
                <a:solidFill>
                  <a:srgbClr val="1F4857"/>
                </a:solidFill>
              </a:rPr>
              <a:t>. </a:t>
            </a:r>
            <a:r>
              <a:rPr lang="be-BY" sz="2100" dirty="0" smtClean="0">
                <a:solidFill>
                  <a:srgbClr val="1F4857"/>
                </a:solidFill>
              </a:rPr>
              <a:t>На гэтай мове ён вёў перапіску з замежнымі сябрамі,</a:t>
            </a:r>
          </a:p>
          <a:p>
            <a:r>
              <a:rPr lang="be-BY" sz="2100" dirty="0" smtClean="0">
                <a:solidFill>
                  <a:srgbClr val="1F4857"/>
                </a:solidFill>
              </a:rPr>
              <a:t>прымаў удзел у міжнародных з’ездах  </a:t>
            </a:r>
          </a:p>
          <a:p>
            <a:r>
              <a:rPr lang="be-BY" sz="2100" dirty="0" smtClean="0">
                <a:solidFill>
                  <a:srgbClr val="1F4857"/>
                </a:solidFill>
              </a:rPr>
              <a:t>эсперантыстаў. </a:t>
            </a:r>
          </a:p>
          <a:p>
            <a:r>
              <a:rPr lang="be-BY" sz="2100" dirty="0" smtClean="0">
                <a:solidFill>
                  <a:srgbClr val="1F4857"/>
                </a:solidFill>
              </a:rPr>
              <a:t>У</a:t>
            </a:r>
            <a:r>
              <a:rPr lang="ru-RU" sz="2100" dirty="0" smtClean="0">
                <a:solidFill>
                  <a:srgbClr val="1F4857"/>
                </a:solidFill>
              </a:rPr>
              <a:t> 1926 г. </a:t>
            </a:r>
            <a:r>
              <a:rPr lang="be-BY" sz="2100" dirty="0" err="1" smtClean="0">
                <a:solidFill>
                  <a:srgbClr val="1F4857"/>
                </a:solidFill>
              </a:rPr>
              <a:t>Янка Маўр</a:t>
            </a:r>
            <a:r>
              <a:rPr lang="ru-RU" sz="2100" dirty="0" smtClean="0">
                <a:solidFill>
                  <a:srgbClr val="1F4857"/>
                </a:solidFill>
              </a:rPr>
              <a:t> </a:t>
            </a:r>
            <a:r>
              <a:rPr lang="ru-RU" sz="2100" dirty="0" err="1" smtClean="0">
                <a:solidFill>
                  <a:srgbClr val="1F4857"/>
                </a:solidFill>
              </a:rPr>
              <a:t>вёў</a:t>
            </a:r>
            <a:r>
              <a:rPr lang="ru-RU" sz="2100" dirty="0" smtClean="0">
                <a:solidFill>
                  <a:srgbClr val="1F4857"/>
                </a:solidFill>
              </a:rPr>
              <a:t> </a:t>
            </a:r>
            <a:r>
              <a:rPr lang="ru-RU" sz="2100" dirty="0" err="1" smtClean="0">
                <a:solidFill>
                  <a:srgbClr val="1F4857"/>
                </a:solidFill>
              </a:rPr>
              <a:t>перадачу</a:t>
            </a:r>
            <a:r>
              <a:rPr lang="ru-RU" sz="2100" dirty="0" smtClean="0">
                <a:solidFill>
                  <a:srgbClr val="1F4857"/>
                </a:solidFill>
              </a:rPr>
              <a:t> для </a:t>
            </a:r>
            <a:r>
              <a:rPr lang="ru-RU" sz="2100" dirty="0" err="1" smtClean="0">
                <a:solidFill>
                  <a:srgbClr val="1F4857"/>
                </a:solidFill>
              </a:rPr>
              <a:t>эсперантыстаў</a:t>
            </a:r>
            <a:r>
              <a:rPr lang="ru-RU" sz="2100" dirty="0" smtClean="0">
                <a:solidFill>
                  <a:srgbClr val="1F4857"/>
                </a:solidFill>
              </a:rPr>
              <a:t>  на </a:t>
            </a:r>
            <a:r>
              <a:rPr lang="ru-RU" sz="2100" dirty="0" err="1" smtClean="0">
                <a:solidFill>
                  <a:srgbClr val="1F4857"/>
                </a:solidFill>
              </a:rPr>
              <a:t>беларускім</a:t>
            </a:r>
            <a:r>
              <a:rPr lang="ru-RU" sz="2100" dirty="0" smtClean="0">
                <a:solidFill>
                  <a:srgbClr val="1F4857"/>
                </a:solidFill>
              </a:rPr>
              <a:t> </a:t>
            </a:r>
            <a:r>
              <a:rPr lang="ru-RU" sz="2100" dirty="0" err="1" smtClean="0">
                <a:solidFill>
                  <a:srgbClr val="1F4857"/>
                </a:solidFill>
              </a:rPr>
              <a:t>радыё</a:t>
            </a:r>
            <a:r>
              <a:rPr lang="ru-RU" sz="2100" dirty="0" smtClean="0">
                <a:solidFill>
                  <a:srgbClr val="1F4857"/>
                </a:solidFill>
              </a:rPr>
              <a:t>.</a:t>
            </a:r>
            <a:endParaRPr lang="ru-RU" sz="2100" dirty="0"/>
          </a:p>
        </p:txBody>
      </p:sp>
      <p:sp>
        <p:nvSpPr>
          <p:cNvPr id="9" name="TextBox 8"/>
          <p:cNvSpPr txBox="1"/>
          <p:nvPr/>
        </p:nvSpPr>
        <p:spPr>
          <a:xfrm>
            <a:off x="0" y="6572272"/>
            <a:ext cx="4225003" cy="307777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 rtlCol="0">
            <a:spAutoFit/>
          </a:bodyPr>
          <a:lstStyle/>
          <a:p>
            <a:r>
              <a:rPr lang="be-BY" sz="1400" b="1" i="1" spc="80" dirty="0" smtClean="0">
                <a:solidFill>
                  <a:srgbClr val="1F4857"/>
                </a:solidFill>
              </a:rPr>
              <a:t>З фондаў Нацыянальнай бібліятэкі Беларусі</a:t>
            </a:r>
            <a:endParaRPr lang="ru-RU" sz="1400" b="1" i="1" spc="80" dirty="0">
              <a:solidFill>
                <a:srgbClr val="1F485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"/>
            <a:ext cx="9072594" cy="836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900"/>
              </a:lnSpc>
            </a:pPr>
            <a:r>
              <a:rPr lang="be-BY" sz="2300" b="1" dirty="0" smtClean="0">
                <a:solidFill>
                  <a:srgbClr val="1F4857"/>
                </a:solidFill>
              </a:rPr>
              <a:t>1928 г.</a:t>
            </a:r>
            <a:r>
              <a:rPr lang="be-BY" sz="2300" dirty="0" smtClean="0">
                <a:solidFill>
                  <a:srgbClr val="1F4857"/>
                </a:solidFill>
              </a:rPr>
              <a:t> – друкуецца першая ў Беларусі прыгодніцкая аповесць  </a:t>
            </a:r>
          </a:p>
          <a:p>
            <a:pPr algn="ctr">
              <a:lnSpc>
                <a:spcPts val="2900"/>
              </a:lnSpc>
            </a:pPr>
            <a:r>
              <a:rPr lang="be-BY" sz="2300" b="1" dirty="0" smtClean="0">
                <a:solidFill>
                  <a:srgbClr val="1F4857"/>
                </a:solidFill>
              </a:rPr>
              <a:t>«У краіне райскай птушкі».</a:t>
            </a:r>
            <a:r>
              <a:rPr lang="be-BY" sz="23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endParaRPr lang="ru-RU" sz="2300" b="1" dirty="0"/>
          </a:p>
        </p:txBody>
      </p:sp>
      <p:pic>
        <p:nvPicPr>
          <p:cNvPr id="6" name="Рисунок 5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52622" y="785794"/>
            <a:ext cx="4405658" cy="5786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785794"/>
            <a:ext cx="4357718" cy="5786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-32" y="6550247"/>
            <a:ext cx="41317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e-BY" sz="1400" b="1" i="1" spc="80" dirty="0" smtClean="0">
                <a:solidFill>
                  <a:srgbClr val="1F4857"/>
                </a:solidFill>
              </a:rPr>
              <a:t>З фондаў Нацыянальнай бібліятэкі Беларусі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16396"/>
            <a:ext cx="9144000" cy="812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900"/>
              </a:lnSpc>
            </a:pPr>
            <a:r>
              <a:rPr lang="be-BY" sz="2300" dirty="0" smtClean="0">
                <a:solidFill>
                  <a:srgbClr val="1F4857"/>
                </a:solidFill>
              </a:rPr>
              <a:t>У творы Я. Маўр распавядае пра мінулае вострава Новая Гвінея, </a:t>
            </a:r>
            <a:endParaRPr lang="en-US" sz="2300" dirty="0" smtClean="0">
              <a:solidFill>
                <a:srgbClr val="1F4857"/>
              </a:solidFill>
            </a:endParaRPr>
          </a:p>
          <a:p>
            <a:pPr algn="ctr">
              <a:lnSpc>
                <a:spcPts val="2900"/>
              </a:lnSpc>
            </a:pPr>
            <a:r>
              <a:rPr lang="be-BY" sz="2300" dirty="0" smtClean="0">
                <a:solidFill>
                  <a:srgbClr val="1F4857"/>
                </a:solidFill>
              </a:rPr>
              <a:t>які доўгі час быў англійскай калоніяй. </a:t>
            </a:r>
            <a:endParaRPr lang="ru-RU" sz="2300" dirty="0">
              <a:solidFill>
                <a:srgbClr val="1F4857"/>
              </a:solidFill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857232"/>
            <a:ext cx="4448870" cy="56436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/>
          <p:nvPr/>
        </p:nvPicPr>
        <p:blipFill>
          <a:blip r:embed="rId3"/>
          <a:srcRect b="1149"/>
          <a:stretch>
            <a:fillRect/>
          </a:stretch>
        </p:blipFill>
        <p:spPr bwMode="auto">
          <a:xfrm>
            <a:off x="4572000" y="857233"/>
            <a:ext cx="4286280" cy="56436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0" y="6273225"/>
            <a:ext cx="41317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be-BY" sz="1400" i="1" dirty="0" smtClean="0">
              <a:solidFill>
                <a:schemeClr val="bg1"/>
              </a:solidFill>
            </a:endParaRPr>
          </a:p>
          <a:p>
            <a:r>
              <a:rPr lang="be-BY" sz="1400" b="1" i="1" spc="80" dirty="0" smtClean="0">
                <a:solidFill>
                  <a:srgbClr val="1F4857"/>
                </a:solidFill>
              </a:rPr>
              <a:t>З фондаў Нацыянальнай бібліятэкі Беларусі</a:t>
            </a:r>
            <a:endParaRPr lang="ru-RU" dirty="0">
              <a:solidFill>
                <a:srgbClr val="1F485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53766"/>
            <a:ext cx="914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e-BY" sz="2200" dirty="0" smtClean="0">
                <a:solidFill>
                  <a:srgbClr val="1F4857"/>
                </a:solidFill>
              </a:rPr>
              <a:t>Гэты твор быў перавыдадзены некалькі разоў – у 1932, 1933, 1946 гадах.</a:t>
            </a:r>
            <a:endParaRPr lang="ru-RU" sz="2200" dirty="0">
              <a:solidFill>
                <a:srgbClr val="1F4857"/>
              </a:solidFill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642918"/>
            <a:ext cx="4000528" cy="5857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642918"/>
            <a:ext cx="4286279" cy="5857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0" y="6550247"/>
            <a:ext cx="4131772" cy="307777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 rtlCol="0">
            <a:spAutoFit/>
          </a:bodyPr>
          <a:lstStyle/>
          <a:p>
            <a:r>
              <a:rPr lang="be-BY" sz="1400" b="1" i="1" spc="80" dirty="0" smtClean="0">
                <a:solidFill>
                  <a:srgbClr val="1F4857"/>
                </a:solidFill>
              </a:rPr>
              <a:t>З фондаў Нацыянальнай бібліятэкі Беларусі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53766"/>
            <a:ext cx="91440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e-BY" sz="2300" dirty="0" smtClean="0">
                <a:solidFill>
                  <a:srgbClr val="1F4857"/>
                </a:solidFill>
              </a:rPr>
              <a:t>Выданні 1947 і 2000 гадоў.</a:t>
            </a:r>
            <a:endParaRPr lang="ru-RU" dirty="0">
              <a:solidFill>
                <a:srgbClr val="1F4857"/>
              </a:solidFill>
            </a:endParaRPr>
          </a:p>
        </p:txBody>
      </p:sp>
      <p:pic>
        <p:nvPicPr>
          <p:cNvPr id="2050" name="Picture 2" descr="E:\Славутыя\Мавр_Книги\У краіне райскай птушкі_19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3344" y="500042"/>
            <a:ext cx="4136701" cy="6000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7358082" y="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6550247"/>
            <a:ext cx="4131772" cy="307777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 rtlCol="0">
            <a:spAutoFit/>
          </a:bodyPr>
          <a:lstStyle/>
          <a:p>
            <a:r>
              <a:rPr lang="be-BY" sz="1400" b="1" i="1" spc="80" dirty="0" smtClean="0">
                <a:solidFill>
                  <a:srgbClr val="1F4857"/>
                </a:solidFill>
              </a:rPr>
              <a:t>З фондаў Нацыянальнай бібліятэкі Беларусі</a:t>
            </a:r>
            <a:endParaRPr lang="ru-RU" sz="1400" b="1" i="1" spc="80" dirty="0" smtClean="0">
              <a:solidFill>
                <a:srgbClr val="1F4857"/>
              </a:solidFill>
            </a:endParaRPr>
          </a:p>
        </p:txBody>
      </p:sp>
      <p:pic>
        <p:nvPicPr>
          <p:cNvPr id="2051" name="Picture 3" descr="E:\Славутыя\Мавр_Книги\В краю райской птицы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500042"/>
            <a:ext cx="4071966" cy="6014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0965" y="16353"/>
            <a:ext cx="855894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e-BY" sz="2300" b="1" dirty="0" smtClean="0">
                <a:solidFill>
                  <a:srgbClr val="1F4857"/>
                </a:solidFill>
              </a:rPr>
              <a:t>1928 г.</a:t>
            </a:r>
            <a:r>
              <a:rPr lang="be-BY" sz="2300" dirty="0" smtClean="0">
                <a:solidFill>
                  <a:srgbClr val="1F4857"/>
                </a:solidFill>
              </a:rPr>
              <a:t> выйшла ў друк другая прыгодніцкая аповесць Янкі Маўра </a:t>
            </a:r>
          </a:p>
          <a:p>
            <a:r>
              <a:rPr lang="be-BY" sz="2300" b="1" dirty="0" smtClean="0">
                <a:solidFill>
                  <a:srgbClr val="1F4857"/>
                </a:solidFill>
              </a:rPr>
              <a:t>«Сын вады» </a:t>
            </a:r>
            <a:r>
              <a:rPr lang="be-BY" sz="2300" dirty="0" smtClean="0">
                <a:solidFill>
                  <a:srgbClr val="1F4857"/>
                </a:solidFill>
              </a:rPr>
              <a:t>з жыцця на Вогненнай зямлі. </a:t>
            </a:r>
            <a:endParaRPr lang="ru-RU" sz="2300" dirty="0">
              <a:solidFill>
                <a:srgbClr val="1F4857"/>
              </a:solidFill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8" y="857256"/>
            <a:ext cx="4214810" cy="5286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1142984"/>
            <a:ext cx="3857652" cy="5357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0" y="6550223"/>
            <a:ext cx="4131772" cy="307777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 rtlCol="0">
            <a:spAutoFit/>
          </a:bodyPr>
          <a:lstStyle/>
          <a:p>
            <a:r>
              <a:rPr lang="be-BY" sz="1400" b="1" i="1" spc="80" dirty="0" smtClean="0">
                <a:solidFill>
                  <a:srgbClr val="1F4857"/>
                </a:solidFill>
              </a:rPr>
              <a:t>З фондаў Нацыянальнай бібліятэкі Беларусі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>
          <a:blip r:embed="rId2"/>
          <a:srcRect b="3529"/>
          <a:stretch>
            <a:fillRect/>
          </a:stretch>
        </p:blipFill>
        <p:spPr bwMode="auto">
          <a:xfrm>
            <a:off x="0" y="714380"/>
            <a:ext cx="4643438" cy="5857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/>
          <p:nvPr/>
        </p:nvPicPr>
        <p:blipFill>
          <a:blip r:embed="rId3"/>
          <a:srcRect t="2353" b="1176"/>
          <a:stretch>
            <a:fillRect/>
          </a:stretch>
        </p:blipFill>
        <p:spPr bwMode="auto">
          <a:xfrm>
            <a:off x="4643438" y="714356"/>
            <a:ext cx="4500562" cy="5857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0" y="6550223"/>
            <a:ext cx="4131772" cy="307777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 rtlCol="0">
            <a:spAutoFit/>
          </a:bodyPr>
          <a:lstStyle/>
          <a:p>
            <a:r>
              <a:rPr lang="be-BY" sz="1400" b="1" i="1" spc="80" dirty="0" smtClean="0">
                <a:solidFill>
                  <a:srgbClr val="1F4857"/>
                </a:solidFill>
              </a:rPr>
              <a:t>З фондаў Нацыянальнай бібліятэкі Беларусі</a:t>
            </a:r>
            <a:endParaRPr lang="ru-RU" sz="1400" b="1" i="1" spc="80" dirty="0" smtClean="0">
              <a:solidFill>
                <a:srgbClr val="1F4857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28728" y="140593"/>
            <a:ext cx="6568338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be-BY" sz="2300" dirty="0" smtClean="0">
                <a:solidFill>
                  <a:srgbClr val="1F4857"/>
                </a:solidFill>
              </a:rPr>
              <a:t>Ілюстрацыі да аповесці Янкі Маўра </a:t>
            </a:r>
            <a:r>
              <a:rPr lang="be-BY" sz="2300" b="1" dirty="0" smtClean="0">
                <a:solidFill>
                  <a:srgbClr val="1F4857"/>
                </a:solidFill>
              </a:rPr>
              <a:t>«Сын вады»</a:t>
            </a:r>
            <a:r>
              <a:rPr lang="be-BY" sz="2300" dirty="0" smtClean="0">
                <a:solidFill>
                  <a:srgbClr val="1F4857"/>
                </a:solidFill>
              </a:rPr>
              <a:t>. </a:t>
            </a:r>
            <a:endParaRPr lang="ru-RU" sz="2300" dirty="0">
              <a:solidFill>
                <a:srgbClr val="1F485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4093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e-BY" sz="2400" b="1" dirty="0" smtClean="0">
                <a:solidFill>
                  <a:srgbClr val="1F4857"/>
                </a:solidFill>
              </a:rPr>
              <a:t>Янка Маўр (Іван Міхайлавіч Фёдараў) – беларускі пісьменнік, </a:t>
            </a:r>
          </a:p>
          <a:p>
            <a:pPr algn="ctr"/>
            <a:r>
              <a:rPr lang="be-BY" sz="2400" b="1" dirty="0" smtClean="0">
                <a:solidFill>
                  <a:srgbClr val="1F4857"/>
                </a:solidFill>
              </a:rPr>
              <a:t>перакладчык, адзін з пачынальнікаў беларускай </a:t>
            </a:r>
          </a:p>
          <a:p>
            <a:pPr algn="ctr"/>
            <a:r>
              <a:rPr lang="be-BY" sz="2400" b="1" dirty="0" smtClean="0">
                <a:solidFill>
                  <a:srgbClr val="1F4857"/>
                </a:solidFill>
              </a:rPr>
              <a:t>дзіцячай літаратуры, заслужаны дзеяч культуры Беларусі.</a:t>
            </a:r>
            <a:endParaRPr lang="ru-RU" dirty="0">
              <a:solidFill>
                <a:srgbClr val="1F4857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57686" y="1362753"/>
            <a:ext cx="4572032" cy="5132174"/>
          </a:xfrm>
          <a:prstGeom prst="rect">
            <a:avLst/>
          </a:prstGeom>
          <a:gradFill>
            <a:gsLst>
              <a:gs pos="100000">
                <a:schemeClr val="accent2">
                  <a:lumMod val="40000"/>
                  <a:lumOff val="60000"/>
                  <a:alpha val="24000"/>
                </a:schemeClr>
              </a:gs>
              <a:gs pos="33000">
                <a:schemeClr val="accent3">
                  <a:lumMod val="20000"/>
                  <a:lumOff val="80000"/>
                  <a:alpha val="46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5400000" scaled="0"/>
          </a:gra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  <a:spcBef>
                <a:spcPts val="300"/>
              </a:spcBef>
            </a:pPr>
            <a:r>
              <a:rPr lang="be-BY" sz="2300" b="1" dirty="0" smtClean="0">
                <a:solidFill>
                  <a:srgbClr val="1F4857"/>
                </a:solidFill>
              </a:rPr>
              <a:t>1</a:t>
            </a:r>
            <a:r>
              <a:rPr lang="en-US" sz="2300" b="1" smtClean="0">
                <a:solidFill>
                  <a:srgbClr val="1F4857"/>
                </a:solidFill>
              </a:rPr>
              <a:t>0</a:t>
            </a:r>
            <a:r>
              <a:rPr lang="be-BY" sz="2300" b="1" smtClean="0">
                <a:solidFill>
                  <a:srgbClr val="1F4857"/>
                </a:solidFill>
              </a:rPr>
              <a:t> </a:t>
            </a:r>
            <a:r>
              <a:rPr lang="be-BY" sz="2300" b="1" dirty="0" smtClean="0">
                <a:solidFill>
                  <a:srgbClr val="1F4857"/>
                </a:solidFill>
              </a:rPr>
              <a:t>мая 1883 г. </a:t>
            </a:r>
            <a:r>
              <a:rPr lang="be-BY" sz="2300" dirty="0" smtClean="0">
                <a:solidFill>
                  <a:srgbClr val="1F4857"/>
                </a:solidFill>
              </a:rPr>
              <a:t>– нарадзіўся ў латвійскім партовым горадзе Лібава (цяпер г. Ліепая, Латвійская Рэспубліка) у сям'і выхадца з Беларусі, адстаўнога салдата руска-турэцкай вайны, які ў пошуках працы  апынуўся ў гэтым горадзе.</a:t>
            </a:r>
          </a:p>
          <a:p>
            <a:pPr>
              <a:lnSpc>
                <a:spcPts val="3000"/>
              </a:lnSpc>
              <a:spcBef>
                <a:spcPts val="300"/>
              </a:spcBef>
            </a:pPr>
            <a:r>
              <a:rPr lang="be-BY" sz="2300" dirty="0" smtClean="0">
                <a:solidFill>
                  <a:srgbClr val="1F4857"/>
                </a:solidFill>
              </a:rPr>
              <a:t>Сапраўднае прозвішча бацькі – Ільін, але пісар вайсковай часці запісаў яго бацьку, Міхаіла Фёдаравіча Ільіна, скарочана – Міхаіл Фёдараў. </a:t>
            </a:r>
            <a:endParaRPr lang="ru-RU" sz="2300" dirty="0">
              <a:solidFill>
                <a:srgbClr val="1F4857"/>
              </a:solidFill>
            </a:endParaRPr>
          </a:p>
        </p:txBody>
      </p:sp>
      <p:pic>
        <p:nvPicPr>
          <p:cNvPr id="3074" name="Picture 2" descr="E:\Славутыя\мавр_презентация\Libava-2.jpg"/>
          <p:cNvPicPr>
            <a:picLocks noChangeAspect="1" noChangeArrowheads="1"/>
          </p:cNvPicPr>
          <p:nvPr/>
        </p:nvPicPr>
        <p:blipFill>
          <a:blip r:embed="rId2"/>
          <a:srcRect t="3084" r="832"/>
          <a:stretch>
            <a:fillRect/>
          </a:stretch>
        </p:blipFill>
        <p:spPr bwMode="auto">
          <a:xfrm>
            <a:off x="0" y="3714752"/>
            <a:ext cx="4143372" cy="31432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5" name="Picture 3" descr="E:\Славутыя\мавр_презентация\Liepaja-Rozu-BCB.jpg"/>
          <p:cNvPicPr>
            <a:picLocks noChangeAspect="1" noChangeArrowheads="1"/>
          </p:cNvPicPr>
          <p:nvPr/>
        </p:nvPicPr>
        <p:blipFill>
          <a:blip r:embed="rId3"/>
          <a:srcRect r="198"/>
          <a:stretch>
            <a:fillRect/>
          </a:stretch>
        </p:blipFill>
        <p:spPr bwMode="auto">
          <a:xfrm>
            <a:off x="0" y="1142984"/>
            <a:ext cx="4143372" cy="25717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5720" y="0"/>
            <a:ext cx="8715436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sz="2300" b="1" dirty="0" smtClean="0">
                <a:solidFill>
                  <a:srgbClr val="1F4857"/>
                </a:solidFill>
              </a:rPr>
              <a:t>1930 г. </a:t>
            </a:r>
            <a:r>
              <a:rPr lang="be-BY" sz="2300" dirty="0" smtClean="0">
                <a:solidFill>
                  <a:srgbClr val="1F4857"/>
                </a:solidFill>
              </a:rPr>
              <a:t>– выйшаў з друку першы беларускі раман для дзяцей</a:t>
            </a:r>
            <a:r>
              <a:rPr lang="en-US" sz="2300" dirty="0" smtClean="0">
                <a:solidFill>
                  <a:srgbClr val="1F4857"/>
                </a:solidFill>
              </a:rPr>
              <a:t> </a:t>
            </a:r>
          </a:p>
          <a:p>
            <a:r>
              <a:rPr lang="be-BY" sz="2300" dirty="0" smtClean="0">
                <a:solidFill>
                  <a:srgbClr val="1F4857"/>
                </a:solidFill>
              </a:rPr>
              <a:t>Я. Маўра </a:t>
            </a:r>
            <a:r>
              <a:rPr lang="be-BY" sz="2300" b="1" dirty="0" smtClean="0">
                <a:solidFill>
                  <a:srgbClr val="1F4857"/>
                </a:solidFill>
              </a:rPr>
              <a:t>«Амок». </a:t>
            </a:r>
            <a:r>
              <a:rPr lang="be-BY" sz="2300" dirty="0" smtClean="0">
                <a:solidFill>
                  <a:srgbClr val="1F4857"/>
                </a:solidFill>
              </a:rPr>
              <a:t> У яго аснове ляжаць гістарычныя падзеі – паўстанне на востраве Ява ў 1926 г. </a:t>
            </a:r>
            <a:endParaRPr lang="ru-RU" dirty="0">
              <a:solidFill>
                <a:srgbClr val="1F4857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0034" y="20002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6357950" y="12858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8" name="Рисунок 7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4877" y="1142984"/>
            <a:ext cx="4071966" cy="5429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2" descr="E:\Славутыя\Мавр_Книги\Амок_19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10" y="1142984"/>
            <a:ext cx="3689100" cy="5429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11600" y="6572272"/>
            <a:ext cx="41317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e-BY" sz="1400" b="1" i="1" spc="80" dirty="0" smtClean="0">
                <a:solidFill>
                  <a:srgbClr val="1F4857"/>
                </a:solidFill>
              </a:rPr>
              <a:t>З фондаў Нацыянальнай бібліятэкі Беларусі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00034" y="20002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6357950" y="12858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1" name="Рисунок 10"/>
          <p:cNvPicPr/>
          <p:nvPr/>
        </p:nvPicPr>
        <p:blipFill>
          <a:blip r:embed="rId2"/>
          <a:srcRect b="2222"/>
          <a:stretch>
            <a:fillRect/>
          </a:stretch>
        </p:blipFill>
        <p:spPr bwMode="auto">
          <a:xfrm>
            <a:off x="4286248" y="285728"/>
            <a:ext cx="4429156" cy="6215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5012228" y="6550223"/>
            <a:ext cx="41317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e-BY" sz="1400" b="1" i="1" spc="80" dirty="0" smtClean="0">
                <a:solidFill>
                  <a:srgbClr val="1F4857"/>
                </a:solidFill>
              </a:rPr>
              <a:t>З фондаў Нацыянальнай бібліятэкі Беларусі</a:t>
            </a:r>
            <a:endParaRPr lang="ru-RU" sz="1400" b="1" i="1" spc="80" dirty="0" smtClean="0">
              <a:solidFill>
                <a:srgbClr val="1F4857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2910" y="527851"/>
            <a:ext cx="3214710" cy="5401479"/>
          </a:xfrm>
          <a:prstGeom prst="rect">
            <a:avLst/>
          </a:prstGeom>
          <a:gradFill>
            <a:gsLst>
              <a:gs pos="31000">
                <a:schemeClr val="accent3">
                  <a:lumMod val="20000"/>
                  <a:lumOff val="80000"/>
                  <a:alpha val="17000"/>
                </a:schemeClr>
              </a:gs>
              <a:gs pos="50000">
                <a:schemeClr val="accent3">
                  <a:lumMod val="20000"/>
                  <a:lumOff val="80000"/>
                  <a:alpha val="30000"/>
                </a:schemeClr>
              </a:gs>
              <a:gs pos="100000">
                <a:schemeClr val="accent2">
                  <a:lumMod val="20000"/>
                  <a:lumOff val="80000"/>
                  <a:alpha val="36000"/>
                </a:schemeClr>
              </a:gs>
            </a:gsLst>
            <a:lin ang="5400000" scaled="0"/>
          </a:gra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be-BY" sz="2300" dirty="0" smtClean="0">
                <a:solidFill>
                  <a:srgbClr val="1F4857"/>
                </a:solidFill>
              </a:rPr>
              <a:t>Ва ўступным слове да першага выдання  рамана «Амок» Янка Маўр звярнуў  увагу на тое, што асноўныя факты і матэрыялы, на якіх пабудавана гэтая кніга, былі атрыманы ім непасрэдна з Явы і Галандыі ад эсперантыстаў. </a:t>
            </a:r>
          </a:p>
          <a:p>
            <a:r>
              <a:rPr lang="ru-RU" sz="2300" dirty="0" err="1" smtClean="0">
                <a:solidFill>
                  <a:srgbClr val="1F4857"/>
                </a:solidFill>
              </a:rPr>
              <a:t>Апрача</a:t>
            </a:r>
            <a:r>
              <a:rPr lang="ru-RU" sz="2300" dirty="0" smtClean="0">
                <a:solidFill>
                  <a:srgbClr val="1F4857"/>
                </a:solidFill>
              </a:rPr>
              <a:t> </a:t>
            </a:r>
            <a:r>
              <a:rPr lang="ru-RU" sz="2300" dirty="0" err="1" smtClean="0">
                <a:solidFill>
                  <a:srgbClr val="1F4857"/>
                </a:solidFill>
              </a:rPr>
              <a:t>таго</a:t>
            </a:r>
            <a:r>
              <a:rPr lang="ru-RU" sz="2300" dirty="0" smtClean="0">
                <a:solidFill>
                  <a:srgbClr val="1F4857"/>
                </a:solidFill>
              </a:rPr>
              <a:t>, </a:t>
            </a:r>
            <a:r>
              <a:rPr lang="ru-RU" sz="2300" dirty="0" err="1" smtClean="0">
                <a:solidFill>
                  <a:srgbClr val="1F4857"/>
                </a:solidFill>
              </a:rPr>
              <a:t>пісьменнік</a:t>
            </a:r>
            <a:r>
              <a:rPr lang="ru-RU" sz="2300" dirty="0" smtClean="0">
                <a:solidFill>
                  <a:srgbClr val="1F4857"/>
                </a:solidFill>
              </a:rPr>
              <a:t>  </a:t>
            </a:r>
            <a:r>
              <a:rPr lang="ru-RU" sz="2300" dirty="0" err="1" smtClean="0">
                <a:solidFill>
                  <a:srgbClr val="1F4857"/>
                </a:solidFill>
              </a:rPr>
              <a:t>выкарыстаў</a:t>
            </a:r>
            <a:r>
              <a:rPr lang="ru-RU" sz="2300" dirty="0" smtClean="0">
                <a:solidFill>
                  <a:srgbClr val="1F4857"/>
                </a:solidFill>
              </a:rPr>
              <a:t>  </a:t>
            </a:r>
            <a:r>
              <a:rPr lang="ru-RU" sz="2300" dirty="0" err="1" smtClean="0">
                <a:solidFill>
                  <a:srgbClr val="1F4857"/>
                </a:solidFill>
              </a:rPr>
              <a:t>артыкулы</a:t>
            </a:r>
            <a:r>
              <a:rPr lang="ru-RU" sz="2300" dirty="0" smtClean="0">
                <a:solidFill>
                  <a:srgbClr val="1F4857"/>
                </a:solidFill>
              </a:rPr>
              <a:t> розных газет </a:t>
            </a:r>
            <a:r>
              <a:rPr lang="ru-RU" sz="2300" dirty="0" err="1" smtClean="0">
                <a:solidFill>
                  <a:srgbClr val="1F4857"/>
                </a:solidFill>
              </a:rPr>
              <a:t>і</a:t>
            </a:r>
            <a:r>
              <a:rPr lang="ru-RU" sz="2300" dirty="0" smtClean="0">
                <a:solidFill>
                  <a:srgbClr val="1F4857"/>
                </a:solidFill>
              </a:rPr>
              <a:t> </a:t>
            </a:r>
            <a:r>
              <a:rPr lang="ru-RU" sz="2300" dirty="0" err="1" smtClean="0">
                <a:solidFill>
                  <a:srgbClr val="1F4857"/>
                </a:solidFill>
              </a:rPr>
              <a:t>часопісаў</a:t>
            </a:r>
            <a:r>
              <a:rPr lang="ru-RU" sz="2300" dirty="0" smtClean="0">
                <a:solidFill>
                  <a:srgbClr val="1F4857"/>
                </a:solidFill>
              </a:rPr>
              <a:t> </a:t>
            </a:r>
            <a:endParaRPr lang="en-US" sz="2300" dirty="0" smtClean="0">
              <a:solidFill>
                <a:srgbClr val="1F4857"/>
              </a:solidFill>
            </a:endParaRPr>
          </a:p>
          <a:p>
            <a:r>
              <a:rPr lang="ru-RU" sz="2300" dirty="0" smtClean="0">
                <a:solidFill>
                  <a:srgbClr val="1F4857"/>
                </a:solidFill>
              </a:rPr>
              <a:t>(у </a:t>
            </a:r>
            <a:r>
              <a:rPr lang="ru-RU" sz="2300" dirty="0" err="1" smtClean="0">
                <a:solidFill>
                  <a:srgbClr val="1F4857"/>
                </a:solidFill>
              </a:rPr>
              <a:t>тым</a:t>
            </a:r>
            <a:r>
              <a:rPr lang="ru-RU" sz="2300" dirty="0" smtClean="0">
                <a:solidFill>
                  <a:srgbClr val="1F4857"/>
                </a:solidFill>
              </a:rPr>
              <a:t> </a:t>
            </a:r>
            <a:r>
              <a:rPr lang="ru-RU" sz="2300" dirty="0" err="1" smtClean="0">
                <a:solidFill>
                  <a:srgbClr val="1F4857"/>
                </a:solidFill>
              </a:rPr>
              <a:t>ліку</a:t>
            </a:r>
            <a:r>
              <a:rPr lang="ru-RU" sz="2300" dirty="0" smtClean="0">
                <a:solidFill>
                  <a:srgbClr val="1F4857"/>
                </a:solidFill>
              </a:rPr>
              <a:t> </a:t>
            </a:r>
            <a:r>
              <a:rPr lang="ru-RU" sz="2300" dirty="0" err="1" smtClean="0">
                <a:solidFill>
                  <a:srgbClr val="1F4857"/>
                </a:solidFill>
              </a:rPr>
              <a:t>замежныя</a:t>
            </a:r>
            <a:r>
              <a:rPr lang="ru-RU" sz="2300" dirty="0" smtClean="0">
                <a:solidFill>
                  <a:srgbClr val="1F4857"/>
                </a:solidFill>
              </a:rPr>
              <a:t>).</a:t>
            </a:r>
            <a:endParaRPr lang="ru-RU" dirty="0">
              <a:solidFill>
                <a:srgbClr val="1F485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/>
          <p:nvPr/>
        </p:nvPicPr>
        <p:blipFill>
          <a:blip r:embed="rId2"/>
          <a:srcRect b="3529"/>
          <a:stretch>
            <a:fillRect/>
          </a:stretch>
        </p:blipFill>
        <p:spPr bwMode="auto">
          <a:xfrm>
            <a:off x="357158" y="1071546"/>
            <a:ext cx="4071966" cy="55007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/>
          <p:nvPr/>
        </p:nvPicPr>
        <p:blipFill>
          <a:blip r:embed="rId3"/>
          <a:srcRect b="3529"/>
          <a:stretch>
            <a:fillRect/>
          </a:stretch>
        </p:blipFill>
        <p:spPr bwMode="auto">
          <a:xfrm>
            <a:off x="4786346" y="1071546"/>
            <a:ext cx="4000496" cy="55007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11600" y="6572272"/>
            <a:ext cx="41317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e-BY" sz="1400" b="1" i="1" spc="80" dirty="0" smtClean="0">
                <a:solidFill>
                  <a:srgbClr val="1F4857"/>
                </a:solidFill>
              </a:rPr>
              <a:t>З фондаў Нацыянальнай бібліятэкі Беларусі</a:t>
            </a:r>
            <a:endParaRPr lang="ru-RU" sz="1400" b="1" i="1" spc="80" dirty="0" smtClean="0">
              <a:solidFill>
                <a:srgbClr val="1F4857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2876" y="-71462"/>
            <a:ext cx="885828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be-BY" sz="2300" b="1" dirty="0" smtClean="0">
                <a:solidFill>
                  <a:srgbClr val="1F4857"/>
                </a:solidFill>
              </a:rPr>
              <a:t>1930 г.</a:t>
            </a:r>
            <a:r>
              <a:rPr lang="be-BY" sz="2300" dirty="0" smtClean="0">
                <a:solidFill>
                  <a:srgbClr val="1F4857"/>
                </a:solidFill>
              </a:rPr>
              <a:t> – была надрукавана прыгодніцкая аповесць </a:t>
            </a:r>
            <a:r>
              <a:rPr lang="be-BY" sz="2300" b="1" dirty="0" smtClean="0">
                <a:solidFill>
                  <a:srgbClr val="1F4857"/>
                </a:solidFill>
              </a:rPr>
              <a:t>«Палескія рабінзоны»</a:t>
            </a:r>
            <a:r>
              <a:rPr lang="be-BY" sz="2300" dirty="0" smtClean="0">
                <a:solidFill>
                  <a:srgbClr val="1F4857"/>
                </a:solidFill>
              </a:rPr>
              <a:t>, якая трапіла ў шэраг самых папулярных твораў Янкі Маўра.  </a:t>
            </a:r>
            <a:endParaRPr lang="ru-RU" sz="2300" dirty="0">
              <a:solidFill>
                <a:srgbClr val="1F485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2844" y="0"/>
            <a:ext cx="8786874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be-BY" sz="2300" dirty="0" smtClean="0">
                <a:solidFill>
                  <a:srgbClr val="1F4857"/>
                </a:solidFill>
              </a:rPr>
              <a:t>Аповесць вучыць дзяцей быць мужнымі і смелымі, знаходзіць выйсце са складаных сітуацый, пераадольваць цяжкасці,  пазнаваць і любіць свой родны край. </a:t>
            </a:r>
            <a:endParaRPr lang="ru-RU" dirty="0">
              <a:solidFill>
                <a:srgbClr val="1F4857"/>
              </a:solidFill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2"/>
          <a:srcRect b="3703"/>
          <a:stretch>
            <a:fillRect/>
          </a:stretch>
        </p:blipFill>
        <p:spPr bwMode="auto">
          <a:xfrm>
            <a:off x="642910" y="1142984"/>
            <a:ext cx="4071966" cy="5429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357818" y="21431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8" name="Рисунок 7"/>
          <p:cNvPicPr/>
          <p:nvPr/>
        </p:nvPicPr>
        <p:blipFill>
          <a:blip r:embed="rId3"/>
          <a:srcRect r="3571" b="3703"/>
          <a:stretch>
            <a:fillRect/>
          </a:stretch>
        </p:blipFill>
        <p:spPr bwMode="auto">
          <a:xfrm>
            <a:off x="4572000" y="1142984"/>
            <a:ext cx="3929090" cy="5429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0" y="6550247"/>
            <a:ext cx="41317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e-BY" sz="1400" b="1" i="1" spc="80" dirty="0" smtClean="0">
                <a:solidFill>
                  <a:srgbClr val="1F4857"/>
                </a:solidFill>
              </a:rPr>
              <a:t>З фондаў Нацыянальнай бібліятэкі Беларусі</a:t>
            </a:r>
            <a:endParaRPr lang="ru-RU" dirty="0">
              <a:solidFill>
                <a:srgbClr val="1F485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406" y="0"/>
            <a:ext cx="892971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be-BY" sz="2300" dirty="0" smtClean="0">
                <a:solidFill>
                  <a:srgbClr val="1F4857"/>
                </a:solidFill>
              </a:rPr>
              <a:t>Пісьменнік пераконвае тых чытачоў, якія мараць пра далёкія падарожжы, што ў Беларусі «шмат куткоў, не горшых ад заморскіх».</a:t>
            </a:r>
            <a:endParaRPr lang="ru-RU" sz="2300" dirty="0">
              <a:solidFill>
                <a:srgbClr val="1F4857"/>
              </a:solidFill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2"/>
          <a:srcRect b="3571"/>
          <a:stretch>
            <a:fillRect/>
          </a:stretch>
        </p:blipFill>
        <p:spPr bwMode="auto">
          <a:xfrm>
            <a:off x="357158" y="785794"/>
            <a:ext cx="4286280" cy="5786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/>
          <p:nvPr/>
        </p:nvPicPr>
        <p:blipFill>
          <a:blip r:embed="rId3"/>
          <a:srcRect r="6451" b="3572"/>
          <a:stretch>
            <a:fillRect/>
          </a:stretch>
        </p:blipFill>
        <p:spPr bwMode="auto">
          <a:xfrm>
            <a:off x="4572000" y="785794"/>
            <a:ext cx="4214842" cy="5786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0" y="6550247"/>
            <a:ext cx="41317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e-BY" sz="1400" b="1" i="1" spc="80" dirty="0" smtClean="0">
                <a:solidFill>
                  <a:srgbClr val="1F4857"/>
                </a:solidFill>
              </a:rPr>
              <a:t>З фондаў Нацыянальнай бібліятэкі Беларусі</a:t>
            </a:r>
            <a:endParaRPr lang="ru-RU" sz="1400" b="1" i="1" spc="80" dirty="0" smtClean="0">
              <a:solidFill>
                <a:srgbClr val="1F485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438" y="0"/>
            <a:ext cx="9072562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sz="2300" dirty="0" smtClean="0">
                <a:solidFill>
                  <a:srgbClr val="1F4857"/>
                </a:solidFill>
              </a:rPr>
              <a:t>«Ёсць пушчы, не менш цікавыя, чымся далёкія трапічныя лясы.</a:t>
            </a:r>
            <a:r>
              <a:rPr lang="en-US" sz="2300" dirty="0" smtClean="0">
                <a:solidFill>
                  <a:srgbClr val="1F4857"/>
                </a:solidFill>
              </a:rPr>
              <a:t> </a:t>
            </a:r>
            <a:r>
              <a:rPr lang="be-BY" sz="2300" dirty="0" smtClean="0">
                <a:solidFill>
                  <a:srgbClr val="1F4857"/>
                </a:solidFill>
              </a:rPr>
              <a:t>Ёсць азёры і балоты, якія ўвесну робяцца марамі. Ёсць звяры, якія радзей сустракаюцца на свеце, чым сланы і тыгры».</a:t>
            </a:r>
            <a:endParaRPr lang="ru-RU" sz="2300" dirty="0">
              <a:solidFill>
                <a:srgbClr val="1F4857"/>
              </a:solidFill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3"/>
          <a:srcRect b="3703"/>
          <a:stretch>
            <a:fillRect/>
          </a:stretch>
        </p:blipFill>
        <p:spPr bwMode="auto">
          <a:xfrm>
            <a:off x="428628" y="1071547"/>
            <a:ext cx="4143372" cy="5500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/>
          <p:nvPr/>
        </p:nvPicPr>
        <p:blipFill>
          <a:blip r:embed="rId4"/>
          <a:srcRect b="3703"/>
          <a:stretch>
            <a:fillRect/>
          </a:stretch>
        </p:blipFill>
        <p:spPr bwMode="auto">
          <a:xfrm>
            <a:off x="4500562" y="1071546"/>
            <a:ext cx="4214842" cy="55007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0" y="6550247"/>
            <a:ext cx="41317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e-BY" sz="1400" b="1" i="1" spc="80" dirty="0" smtClean="0">
                <a:solidFill>
                  <a:srgbClr val="1F4857"/>
                </a:solidFill>
              </a:rPr>
              <a:t>З фондаў Нацыянальнай бібліятэкі Беларусі</a:t>
            </a:r>
            <a:endParaRPr lang="ru-RU" dirty="0">
              <a:solidFill>
                <a:srgbClr val="1F485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2844" y="0"/>
            <a:ext cx="885831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be-BY" sz="2300" dirty="0" smtClean="0">
                <a:solidFill>
                  <a:srgbClr val="1F4857"/>
                </a:solidFill>
              </a:rPr>
              <a:t>Папулярнасць «Палескіх рабінзонаў» была незвычайная. Пасля першага выдання ў 1930 г.  аповесць перавыдавалася ў 1933, 1935, 1939, 1946, 1951, 1952, 1968 гг., а таксама была выдадзена на літоўскай, румынскай, кітайскай мовах.</a:t>
            </a:r>
            <a:endParaRPr lang="ru-RU" sz="2300" dirty="0">
              <a:solidFill>
                <a:srgbClr val="1F4857"/>
              </a:solidFill>
            </a:endParaRPr>
          </a:p>
        </p:txBody>
      </p:sp>
      <p:pic>
        <p:nvPicPr>
          <p:cNvPr id="4099" name="Picture 3" descr="E:\Славутыя\Мавр_Книги\Палескія рабінзоны_19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8736"/>
            <a:ext cx="3929058" cy="5140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0" name="Picture 4" descr="E:\Славутыя\Мавр_Книги\Палескія рабінзоны_19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736" y="1428736"/>
            <a:ext cx="3357586" cy="5143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1" name="Picture 5" descr="E:\Славутыя\Мавр_Книги\Палескія рабінзоны_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57012" y="1428736"/>
            <a:ext cx="4087020" cy="5143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0" y="6550247"/>
            <a:ext cx="41317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e-BY" sz="1400" b="1" i="1" spc="80" dirty="0" smtClean="0">
                <a:solidFill>
                  <a:srgbClr val="1F4857"/>
                </a:solidFill>
              </a:rPr>
              <a:t>З фондаў Нацыянальнай бібліятэкі Беларусі</a:t>
            </a:r>
            <a:endParaRPr lang="ru-RU" dirty="0">
              <a:solidFill>
                <a:srgbClr val="1F485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Славутыя\Мавр_Книги\Палескія рабінзоны_19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" y="500042"/>
            <a:ext cx="3973687" cy="6072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3" name="Picture 3" descr="E:\Славутыя\Мавр_Книги\Полесские робинзоны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22" y="500042"/>
            <a:ext cx="3939992" cy="6072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4" name="Picture 4" descr="E:\Славутыя\Мавр_Книги\Палескія рабінзоны_20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63627" y="500042"/>
            <a:ext cx="4180373" cy="6072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-32" y="6550247"/>
            <a:ext cx="41317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e-BY" sz="1400" b="1" i="1" spc="80" dirty="0" smtClean="0">
                <a:solidFill>
                  <a:srgbClr val="1F4857"/>
                </a:solidFill>
              </a:rPr>
              <a:t>З фондаў Нацыянальнай бібліятэкі Беларусі</a:t>
            </a:r>
            <a:endParaRPr lang="ru-RU" sz="1400" dirty="0">
              <a:solidFill>
                <a:srgbClr val="1F4857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65660" y="0"/>
            <a:ext cx="4392356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e-BY" sz="2300" dirty="0" smtClean="0">
                <a:solidFill>
                  <a:srgbClr val="1F4857"/>
                </a:solidFill>
              </a:rPr>
              <a:t>Выданні 1993</a:t>
            </a:r>
            <a:r>
              <a:rPr lang="en-US" sz="2300" dirty="0" smtClean="0">
                <a:solidFill>
                  <a:srgbClr val="1F4857"/>
                </a:solidFill>
              </a:rPr>
              <a:t> </a:t>
            </a:r>
            <a:r>
              <a:rPr lang="be-BY" sz="2300" dirty="0" smtClean="0">
                <a:solidFill>
                  <a:srgbClr val="1F4857"/>
                </a:solidFill>
              </a:rPr>
              <a:t>г., 2003 г. і 2011 г. </a:t>
            </a:r>
            <a:endParaRPr lang="ru-RU" sz="2300" dirty="0">
              <a:solidFill>
                <a:srgbClr val="1F485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4314" y="0"/>
            <a:ext cx="8715404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be-BY" sz="2300" b="1" dirty="0" smtClean="0">
                <a:solidFill>
                  <a:srgbClr val="1F4857"/>
                </a:solidFill>
              </a:rPr>
              <a:t>1930 г. </a:t>
            </a:r>
            <a:r>
              <a:rPr lang="be-BY" sz="2300" dirty="0" smtClean="0">
                <a:solidFill>
                  <a:srgbClr val="1F4857"/>
                </a:solidFill>
              </a:rPr>
              <a:t>– Я. Маўр пераходзіць на працу ў Беларускае дзяржаўнае выдавецтва, дзе выконвае абавязкі рэдактара і загадчыка секцыі дзіцячай літаратуры. Працягвае друкавацца ў часопісах.</a:t>
            </a:r>
            <a:endParaRPr lang="ru-RU" dirty="0">
              <a:solidFill>
                <a:srgbClr val="1F4857"/>
              </a:solidFill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142984"/>
            <a:ext cx="4071966" cy="5429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142984"/>
            <a:ext cx="4143372" cy="5429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0" y="6550247"/>
            <a:ext cx="41317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e-BY" sz="1400" b="1" i="1" spc="80" dirty="0" smtClean="0">
                <a:solidFill>
                  <a:srgbClr val="1F4857"/>
                </a:solidFill>
              </a:rPr>
              <a:t>З фондаў Нацыянальнай бібліятэкі Беларусі</a:t>
            </a:r>
            <a:endParaRPr lang="ru-RU" sz="1400" b="1" i="1" spc="80" dirty="0" smtClean="0">
              <a:solidFill>
                <a:srgbClr val="1F485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406" y="0"/>
            <a:ext cx="89297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be-BY" sz="2200" b="1" dirty="0" smtClean="0">
                <a:solidFill>
                  <a:srgbClr val="1F4857"/>
                </a:solidFill>
              </a:rPr>
              <a:t>1934 г</a:t>
            </a:r>
            <a:r>
              <a:rPr lang="be-BY" sz="2200" dirty="0" smtClean="0">
                <a:solidFill>
                  <a:srgbClr val="1F4857"/>
                </a:solidFill>
              </a:rPr>
              <a:t>. – выходзіць аповесць </a:t>
            </a:r>
            <a:r>
              <a:rPr lang="be-BY" sz="2200" b="1" dirty="0" smtClean="0">
                <a:solidFill>
                  <a:srgbClr val="1F4857"/>
                </a:solidFill>
              </a:rPr>
              <a:t>«ТВТ, </a:t>
            </a:r>
            <a:r>
              <a:rPr lang="be-BY" sz="2200" dirty="0" smtClean="0">
                <a:solidFill>
                  <a:srgbClr val="1F4857"/>
                </a:solidFill>
              </a:rPr>
              <a:t>або апавяданне пра тое, як піянеры ўзбунтаваліся супроць уціску рэчаў і здзівілі ўвесь свет, як яны навучыліся бачыць тое, чаго іншыя не бачаць, і як Цыбук здабываў ачкі»</a:t>
            </a:r>
            <a:r>
              <a:rPr lang="be-BY" sz="2200" dirty="0" smtClean="0">
                <a:solidFill>
                  <a:schemeClr val="accent3">
                    <a:lumMod val="50000"/>
                  </a:schemeClr>
                </a:solidFill>
              </a:rPr>
              <a:t>.</a:t>
            </a:r>
            <a:endParaRPr lang="ru-RU" dirty="0"/>
          </a:p>
        </p:txBody>
      </p:sp>
      <p:pic>
        <p:nvPicPr>
          <p:cNvPr id="6" name="Рисунок 5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2" y="1071546"/>
            <a:ext cx="4214811" cy="55007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6" name="Picture 2" descr="E:\Славутыя\Мавр_Книги\ТВТ_19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997" y="1080358"/>
            <a:ext cx="3817813" cy="54919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-32" y="6550247"/>
            <a:ext cx="41317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e-BY" sz="1400" b="1" i="1" spc="80" dirty="0" smtClean="0">
                <a:solidFill>
                  <a:srgbClr val="1F4857"/>
                </a:solidFill>
              </a:rPr>
              <a:t>З фондаў Нацыянальнай бібліятэкі Беларусі</a:t>
            </a:r>
            <a:endParaRPr lang="ru-RU" sz="1400" b="1" i="1" spc="80" dirty="0">
              <a:solidFill>
                <a:srgbClr val="1F485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86248" y="285728"/>
            <a:ext cx="4714908" cy="6170920"/>
          </a:xfrm>
          <a:prstGeom prst="rect">
            <a:avLst/>
          </a:prstGeom>
          <a:gradFill>
            <a:gsLst>
              <a:gs pos="100000">
                <a:schemeClr val="accent2">
                  <a:lumMod val="40000"/>
                  <a:lumOff val="60000"/>
                  <a:alpha val="25000"/>
                </a:schemeClr>
              </a:gs>
              <a:gs pos="0">
                <a:schemeClr val="accent3">
                  <a:lumMod val="20000"/>
                  <a:lumOff val="80000"/>
                  <a:alpha val="45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5400000" scaled="0"/>
          </a:gra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  <a:spcBef>
                <a:spcPts val="300"/>
              </a:spcBef>
            </a:pPr>
            <a:r>
              <a:rPr lang="be-BY" sz="2300" dirty="0" smtClean="0">
                <a:solidFill>
                  <a:srgbClr val="1F4857"/>
                </a:solidFill>
              </a:rPr>
              <a:t>Калі Янка быў яшчэ малы, ён разам з маці пераехаў на яе радзіму</a:t>
            </a:r>
            <a:r>
              <a:rPr lang="en-US" sz="2300" dirty="0" smtClean="0">
                <a:solidFill>
                  <a:srgbClr val="1F4857"/>
                </a:solidFill>
              </a:rPr>
              <a:t> </a:t>
            </a:r>
            <a:r>
              <a:rPr lang="be-BY" sz="2300" dirty="0" smtClean="0">
                <a:solidFill>
                  <a:srgbClr val="1F4857"/>
                </a:solidFill>
              </a:rPr>
              <a:t>ў вёску Лебянішкі былой </a:t>
            </a:r>
          </a:p>
          <a:p>
            <a:pPr algn="just">
              <a:lnSpc>
                <a:spcPts val="3000"/>
              </a:lnSpc>
              <a:spcBef>
                <a:spcPts val="300"/>
              </a:spcBef>
            </a:pPr>
            <a:r>
              <a:rPr lang="be-BY" sz="2300" dirty="0" smtClean="0">
                <a:solidFill>
                  <a:srgbClr val="1F4857"/>
                </a:solidFill>
              </a:rPr>
              <a:t>Ковенскай губерні (Літва).</a:t>
            </a:r>
            <a:endParaRPr lang="ru-RU" sz="2300" dirty="0" smtClean="0">
              <a:solidFill>
                <a:srgbClr val="1F4857"/>
              </a:solidFill>
            </a:endParaRPr>
          </a:p>
          <a:p>
            <a:pPr>
              <a:lnSpc>
                <a:spcPts val="3000"/>
              </a:lnSpc>
              <a:spcBef>
                <a:spcPts val="300"/>
              </a:spcBef>
            </a:pPr>
            <a:r>
              <a:rPr lang="be-BY" sz="2300" b="1" dirty="0" smtClean="0">
                <a:solidFill>
                  <a:srgbClr val="1F4857"/>
                </a:solidFill>
              </a:rPr>
              <a:t>1892</a:t>
            </a:r>
            <a:r>
              <a:rPr lang="en-US" sz="2300" b="1" dirty="0" smtClean="0">
                <a:solidFill>
                  <a:srgbClr val="1F4857"/>
                </a:solidFill>
              </a:rPr>
              <a:t>-</a:t>
            </a:r>
            <a:r>
              <a:rPr lang="be-BY" sz="2300" b="1" dirty="0" smtClean="0">
                <a:solidFill>
                  <a:srgbClr val="1F4857"/>
                </a:solidFill>
              </a:rPr>
              <a:t>1895 гг. </a:t>
            </a:r>
            <a:r>
              <a:rPr lang="be-BY" sz="2300" dirty="0" smtClean="0">
                <a:solidFill>
                  <a:srgbClr val="1F4857"/>
                </a:solidFill>
              </a:rPr>
              <a:t>– вучоба ў пачатковай школе, якая знаходзілася за 35 кіламетраў ад іх вёскі.</a:t>
            </a:r>
            <a:endParaRPr lang="ru-RU" sz="2300" dirty="0" smtClean="0">
              <a:solidFill>
                <a:srgbClr val="1F4857"/>
              </a:solidFill>
            </a:endParaRPr>
          </a:p>
          <a:p>
            <a:pPr>
              <a:lnSpc>
                <a:spcPts val="3000"/>
              </a:lnSpc>
              <a:spcBef>
                <a:spcPts val="300"/>
              </a:spcBef>
            </a:pPr>
            <a:r>
              <a:rPr lang="be-BY" sz="2300" b="1" dirty="0" smtClean="0">
                <a:solidFill>
                  <a:srgbClr val="1F4857"/>
                </a:solidFill>
              </a:rPr>
              <a:t>1895</a:t>
            </a:r>
            <a:r>
              <a:rPr lang="be-BY" sz="2300" dirty="0" smtClean="0">
                <a:solidFill>
                  <a:srgbClr val="1F4857"/>
                </a:solidFill>
              </a:rPr>
              <a:t>-</a:t>
            </a:r>
            <a:r>
              <a:rPr lang="be-BY" sz="2300" b="1" dirty="0" smtClean="0">
                <a:solidFill>
                  <a:srgbClr val="1F4857"/>
                </a:solidFill>
              </a:rPr>
              <a:t>1899 гг. – </a:t>
            </a:r>
            <a:r>
              <a:rPr lang="be-BY" sz="2300" dirty="0" smtClean="0">
                <a:solidFill>
                  <a:srgbClr val="1F4857"/>
                </a:solidFill>
              </a:rPr>
              <a:t>вучоба ў Ковенск</a:t>
            </a:r>
            <a:r>
              <a:rPr lang="en-US" sz="2300" dirty="0" err="1" smtClean="0">
                <a:solidFill>
                  <a:srgbClr val="1F4857"/>
                </a:solidFill>
              </a:rPr>
              <a:t>i</a:t>
            </a:r>
            <a:r>
              <a:rPr lang="be-BY" sz="2300" dirty="0" smtClean="0">
                <a:solidFill>
                  <a:srgbClr val="1F4857"/>
                </a:solidFill>
              </a:rPr>
              <a:t>м рамесным вучылішчы.</a:t>
            </a:r>
            <a:endParaRPr lang="ru-RU" sz="2300" dirty="0" smtClean="0">
              <a:solidFill>
                <a:srgbClr val="1F4857"/>
              </a:solidFill>
            </a:endParaRPr>
          </a:p>
          <a:p>
            <a:pPr>
              <a:lnSpc>
                <a:spcPts val="3000"/>
              </a:lnSpc>
              <a:spcBef>
                <a:spcPts val="300"/>
              </a:spcBef>
            </a:pPr>
            <a:r>
              <a:rPr lang="be-BY" sz="2300" b="1" dirty="0" smtClean="0">
                <a:solidFill>
                  <a:srgbClr val="1F4857"/>
                </a:solidFill>
              </a:rPr>
              <a:t>1899 г.</a:t>
            </a:r>
            <a:r>
              <a:rPr lang="be-BY" sz="2300" dirty="0" smtClean="0">
                <a:solidFill>
                  <a:srgbClr val="1F4857"/>
                </a:solidFill>
              </a:rPr>
              <a:t> – паступіў у Панявежскую </a:t>
            </a:r>
          </a:p>
          <a:p>
            <a:pPr>
              <a:lnSpc>
                <a:spcPts val="3000"/>
              </a:lnSpc>
              <a:spcBef>
                <a:spcPts val="300"/>
              </a:spcBef>
            </a:pPr>
            <a:r>
              <a:rPr lang="be-BY" sz="2300" dirty="0" smtClean="0">
                <a:solidFill>
                  <a:srgbClr val="1F4857"/>
                </a:solidFill>
              </a:rPr>
              <a:t>настаўніцкую семінарыю.</a:t>
            </a:r>
            <a:endParaRPr lang="ru-RU" sz="2300" dirty="0" smtClean="0">
              <a:solidFill>
                <a:srgbClr val="1F4857"/>
              </a:solidFill>
            </a:endParaRPr>
          </a:p>
          <a:p>
            <a:pPr>
              <a:lnSpc>
                <a:spcPts val="3000"/>
              </a:lnSpc>
              <a:spcBef>
                <a:spcPts val="300"/>
              </a:spcBef>
            </a:pPr>
            <a:r>
              <a:rPr lang="be-BY" sz="2300" b="1" dirty="0" smtClean="0">
                <a:solidFill>
                  <a:srgbClr val="1F4857"/>
                </a:solidFill>
              </a:rPr>
              <a:t>1902 г. </a:t>
            </a:r>
            <a:r>
              <a:rPr lang="be-BY" sz="2300" dirty="0" smtClean="0">
                <a:solidFill>
                  <a:srgbClr val="1F4857"/>
                </a:solidFill>
              </a:rPr>
              <a:t>– выключаны з апошняга, </a:t>
            </a:r>
          </a:p>
          <a:p>
            <a:pPr>
              <a:lnSpc>
                <a:spcPts val="3000"/>
              </a:lnSpc>
              <a:spcBef>
                <a:spcPts val="300"/>
              </a:spcBef>
            </a:pPr>
            <a:r>
              <a:rPr lang="be-BY" sz="2300" dirty="0" smtClean="0">
                <a:solidFill>
                  <a:srgbClr val="1F4857"/>
                </a:solidFill>
              </a:rPr>
              <a:t>выпускнога класа семінарыі </a:t>
            </a:r>
          </a:p>
          <a:p>
            <a:pPr>
              <a:lnSpc>
                <a:spcPts val="3000"/>
              </a:lnSpc>
              <a:spcBef>
                <a:spcPts val="300"/>
              </a:spcBef>
            </a:pPr>
            <a:r>
              <a:rPr lang="be-BY" sz="2300" dirty="0" smtClean="0">
                <a:solidFill>
                  <a:srgbClr val="1F4857"/>
                </a:solidFill>
              </a:rPr>
              <a:t>за рэвалюцыйны і антырэлігійны настрой.</a:t>
            </a:r>
            <a:endParaRPr lang="ru-RU" sz="2300" dirty="0">
              <a:solidFill>
                <a:srgbClr val="1F4857"/>
              </a:solidFill>
            </a:endParaRPr>
          </a:p>
        </p:txBody>
      </p:sp>
      <p:pic>
        <p:nvPicPr>
          <p:cNvPr id="2050" name="Picture 2" descr="E:\Славутыя\мавр_презентация\Я.Маўр_–_семінарыст_Панявежскай_настаўніцкай_семінарыі_(партрэт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06" y="500042"/>
            <a:ext cx="4013228" cy="56436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785786" y="6162280"/>
            <a:ext cx="2786082" cy="400110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be-BY" sz="2000" b="1" i="1" spc="100" dirty="0" smtClean="0">
                <a:solidFill>
                  <a:srgbClr val="1F4857"/>
                </a:solidFill>
              </a:rPr>
              <a:t>Янка Маўр, 1899 г.</a:t>
            </a:r>
            <a:endParaRPr lang="ru-RU" sz="2000" b="1" i="1" spc="100" dirty="0">
              <a:solidFill>
                <a:srgbClr val="1F485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857752" y="171649"/>
            <a:ext cx="4118671" cy="6186309"/>
          </a:xfrm>
          <a:prstGeom prst="rect">
            <a:avLst/>
          </a:prstGeom>
          <a:gradFill>
            <a:gsLst>
              <a:gs pos="0">
                <a:schemeClr val="accent2">
                  <a:lumMod val="20000"/>
                  <a:lumOff val="80000"/>
                  <a:alpha val="67000"/>
                </a:schemeClr>
              </a:gs>
              <a:gs pos="0">
                <a:schemeClr val="accent3">
                  <a:lumMod val="20000"/>
                  <a:lumOff val="80000"/>
                  <a:alpha val="0"/>
                </a:schemeClr>
              </a:gs>
              <a:gs pos="100000">
                <a:schemeClr val="accent2">
                  <a:lumMod val="20000"/>
                  <a:lumOff val="80000"/>
                  <a:alpha val="11000"/>
                </a:schemeClr>
              </a:gs>
            </a:gsLst>
            <a:lin ang="5400000" scaled="0"/>
          </a:gra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be-BY" sz="2200" dirty="0" smtClean="0">
                <a:solidFill>
                  <a:srgbClr val="1F4857"/>
                </a:solidFill>
              </a:rPr>
              <a:t>Тэматычна яна пераклікаецца з творам А. Гайдара «Цімур і яго каманда», але напісана на 4 гады раней. Навучыцца бачыць, навучыцца працаваць сваімі рукамі – гэта было і жыццёвае крэда пісьменніка, гэтаму ён вучыў сваіх дзяцей.  На І з’ездзе пісьменнікаў СССР рускі пісьменнік Самуіл Маршак  у сваім дакладзе “Аб вялікай літаратуры для маленькіх” </a:t>
            </a:r>
          </a:p>
          <a:p>
            <a:r>
              <a:rPr lang="be-BY" sz="2200" dirty="0" smtClean="0">
                <a:solidFill>
                  <a:srgbClr val="1F4857"/>
                </a:solidFill>
              </a:rPr>
              <a:t>адзначыў школьную аповесць, напісаную ў Беларусі.</a:t>
            </a:r>
          </a:p>
          <a:p>
            <a:r>
              <a:rPr lang="be-BY" sz="2200" b="1" dirty="0" smtClean="0">
                <a:solidFill>
                  <a:srgbClr val="1F4857"/>
                </a:solidFill>
              </a:rPr>
              <a:t>1934 г.</a:t>
            </a:r>
            <a:r>
              <a:rPr lang="be-BY" sz="2200" dirty="0" smtClean="0">
                <a:solidFill>
                  <a:srgbClr val="1F4857"/>
                </a:solidFill>
              </a:rPr>
              <a:t> – на Усебеларускім конкурсе на лепшую кнігу для дзяцей аповесць «ТВТ» была адзначана першай прэміяй.</a:t>
            </a:r>
            <a:endParaRPr lang="ru-RU" sz="2200" dirty="0">
              <a:solidFill>
                <a:srgbClr val="1F4857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00100" y="28574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785786" y="264318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285852" y="27146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7174" name="Picture 6" descr="E:\Славутыя\Мавр_Книги\О большой литературе для маленьких_19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" y="0"/>
            <a:ext cx="4651346" cy="6572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0" y="6550247"/>
            <a:ext cx="41317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e-BY" sz="1400" b="1" i="1" spc="80" dirty="0" smtClean="0">
                <a:solidFill>
                  <a:srgbClr val="1F4857"/>
                </a:solidFill>
              </a:rPr>
              <a:t>З фондаў Нацыянальнай бібліятэкі Беларусі</a:t>
            </a:r>
            <a:endParaRPr lang="ru-RU" sz="1400" b="1" i="1" spc="80" dirty="0">
              <a:solidFill>
                <a:srgbClr val="1F485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32" y="400931"/>
            <a:ext cx="28575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be-BY" sz="2100" b="1" dirty="0" smtClean="0">
                <a:solidFill>
                  <a:srgbClr val="1F4857"/>
                </a:solidFill>
              </a:rPr>
              <a:t>Чэрвень 1941 г. </a:t>
            </a:r>
            <a:r>
              <a:rPr lang="be-BY" sz="2100" dirty="0" smtClean="0">
                <a:solidFill>
                  <a:srgbClr val="1F4857"/>
                </a:solidFill>
              </a:rPr>
              <a:t>– эвакуіраваўся спачатку ў Новасібірск, пасля – у Алма-Ату.</a:t>
            </a:r>
            <a:endParaRPr lang="ru-RU" dirty="0">
              <a:solidFill>
                <a:srgbClr val="1F4857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29388" y="278525"/>
            <a:ext cx="2643174" cy="429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sz="2100" b="1" dirty="0" smtClean="0">
                <a:solidFill>
                  <a:srgbClr val="1F4857"/>
                </a:solidFill>
              </a:rPr>
              <a:t>1943 г.</a:t>
            </a:r>
            <a:r>
              <a:rPr lang="be-BY" sz="2100" dirty="0" smtClean="0">
                <a:solidFill>
                  <a:srgbClr val="1F4857"/>
                </a:solidFill>
              </a:rPr>
              <a:t> – пераязджае ў Маскву і да заканчэння Вялікай Айчыннай вайны працуе  рэдактарам </a:t>
            </a:r>
          </a:p>
          <a:p>
            <a:r>
              <a:rPr lang="be-BY" sz="2100" dirty="0" smtClean="0">
                <a:solidFill>
                  <a:srgbClr val="1F4857"/>
                </a:solidFill>
              </a:rPr>
              <a:t>дзіцячай літаратуры </a:t>
            </a:r>
          </a:p>
          <a:p>
            <a:r>
              <a:rPr lang="be-BY" sz="2100" dirty="0" smtClean="0">
                <a:solidFill>
                  <a:srgbClr val="1F4857"/>
                </a:solidFill>
              </a:rPr>
              <a:t>Дзяржаўнага </a:t>
            </a:r>
          </a:p>
          <a:p>
            <a:r>
              <a:rPr lang="be-BY" sz="2100" dirty="0" smtClean="0">
                <a:solidFill>
                  <a:srgbClr val="1F4857"/>
                </a:solidFill>
              </a:rPr>
              <a:t>выдавецтва БССР. </a:t>
            </a:r>
          </a:p>
          <a:p>
            <a:r>
              <a:rPr lang="be-BY" sz="2100" dirty="0" smtClean="0">
                <a:solidFill>
                  <a:srgbClr val="1F4857"/>
                </a:solidFill>
              </a:rPr>
              <a:t>Пасля вызвалення</a:t>
            </a:r>
          </a:p>
          <a:p>
            <a:r>
              <a:rPr lang="be-BY" sz="2100" dirty="0" smtClean="0">
                <a:solidFill>
                  <a:srgbClr val="1F4857"/>
                </a:solidFill>
              </a:rPr>
              <a:t>Беларусі ад нямецка-</a:t>
            </a:r>
          </a:p>
          <a:p>
            <a:r>
              <a:rPr lang="be-BY" sz="2100" dirty="0" smtClean="0">
                <a:solidFill>
                  <a:srgbClr val="1F4857"/>
                </a:solidFill>
              </a:rPr>
              <a:t>фашысцкіх </a:t>
            </a:r>
          </a:p>
          <a:p>
            <a:r>
              <a:rPr lang="be-BY" sz="2100" dirty="0" smtClean="0">
                <a:solidFill>
                  <a:srgbClr val="1F4857"/>
                </a:solidFill>
              </a:rPr>
              <a:t>захопнікаў </a:t>
            </a:r>
          </a:p>
          <a:p>
            <a:r>
              <a:rPr lang="be-BY" sz="2100" dirty="0" smtClean="0">
                <a:solidFill>
                  <a:srgbClr val="1F4857"/>
                </a:solidFill>
              </a:rPr>
              <a:t>вяртаецца ў Мінск.</a:t>
            </a:r>
            <a:endParaRPr lang="ru-RU" sz="2100" dirty="0">
              <a:solidFill>
                <a:srgbClr val="1F4857"/>
              </a:solidFill>
            </a:endParaRPr>
          </a:p>
        </p:txBody>
      </p:sp>
      <p:pic>
        <p:nvPicPr>
          <p:cNvPr id="12" name="Picture 3" descr="E:\Славутыя\Фота- Янка Маўр в музее\Новая папка\R-001109_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28926" y="226223"/>
            <a:ext cx="3476628" cy="4345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E:\Славутыя\Фота- Янка Маўр в музее\Новая папка\2.R-001109_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38" y="1928802"/>
            <a:ext cx="3714744" cy="46434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3916213" y="5148876"/>
            <a:ext cx="50849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sz="2000" b="1" i="1" spc="70" dirty="0" smtClean="0">
                <a:solidFill>
                  <a:srgbClr val="1F4857"/>
                </a:solidFill>
              </a:rPr>
              <a:t>Ліст Янкі Маўра да Якуба Коласа. Алма-Ата. 1943 г.</a:t>
            </a:r>
          </a:p>
          <a:p>
            <a:endParaRPr lang="be-BY" sz="1400" i="1" dirty="0" smtClean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6550247"/>
            <a:ext cx="6858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e-BY" sz="1400" b="1" i="1" spc="80" dirty="0" smtClean="0">
                <a:solidFill>
                  <a:srgbClr val="1F4857"/>
                </a:solidFill>
              </a:rPr>
              <a:t>З фондаў Дзяржаўнага літаратурна-мемарыяльнага музея Якуба Коласа</a:t>
            </a:r>
            <a:endParaRPr lang="ru-RU" sz="1400" b="1" i="1" spc="80" dirty="0" smtClean="0">
              <a:solidFill>
                <a:srgbClr val="1F4857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e-BY" sz="2300" b="1" dirty="0" smtClean="0">
                <a:solidFill>
                  <a:srgbClr val="1F4857"/>
                </a:solidFill>
              </a:rPr>
              <a:t>1945 г.</a:t>
            </a:r>
            <a:r>
              <a:rPr lang="be-BY" sz="2300" dirty="0" smtClean="0">
                <a:solidFill>
                  <a:srgbClr val="1F4857"/>
                </a:solidFill>
              </a:rPr>
              <a:t> – у часопісе «Бярозка» друкуецца яго апавяданне «Багіра».</a:t>
            </a:r>
            <a:endParaRPr lang="ru-RU" dirty="0">
              <a:solidFill>
                <a:srgbClr val="1F4857"/>
              </a:solidFill>
            </a:endParaRPr>
          </a:p>
        </p:txBody>
      </p:sp>
      <p:pic>
        <p:nvPicPr>
          <p:cNvPr id="8194" name="Picture 2" descr="E:\Славутыя\Мавр_Книги\ж-л Бярозка_кастрыч._19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500042"/>
            <a:ext cx="4453664" cy="60722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0" y="6550247"/>
            <a:ext cx="41317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e-BY" sz="1400" b="1" i="1" spc="80" dirty="0" smtClean="0">
                <a:solidFill>
                  <a:srgbClr val="1F4857"/>
                </a:solidFill>
              </a:rPr>
              <a:t>З фондаў Нацыянальнай бібліятэкі Беларусі</a:t>
            </a:r>
            <a:endParaRPr lang="ru-RU" sz="1400" b="1" i="1" spc="80" dirty="0" smtClean="0">
              <a:solidFill>
                <a:srgbClr val="1F4857"/>
              </a:solidFill>
            </a:endParaRPr>
          </a:p>
        </p:txBody>
      </p:sp>
      <p:pic>
        <p:nvPicPr>
          <p:cNvPr id="1027" name="Picture 3" descr="E:\Славутыя\Мавр_Книги\Мавр_Книги_часть 2\Березка_Багира_стр.1.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500042"/>
            <a:ext cx="4364453" cy="6072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6211669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be-BY" i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2050" name="Picture 2" descr="E:\Славутыя\Мавр_Книги\Мавр_Книги_часть 2\Березка_Багира_стр.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85752"/>
            <a:ext cx="4411622" cy="6215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 descr="E:\Славутыя\Мавр_Книги\Мавр_Книги_часть 2\Березка_Багира_стр.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285728"/>
            <a:ext cx="4517968" cy="6215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-32" y="6550247"/>
            <a:ext cx="41317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e-BY" sz="1400" b="1" i="1" spc="80" dirty="0" smtClean="0">
                <a:solidFill>
                  <a:srgbClr val="1F4857"/>
                </a:solidFill>
              </a:rPr>
              <a:t>З фондаў Нацыянальнай бібліятэкі Беларусі</a:t>
            </a:r>
            <a:endParaRPr lang="ru-RU" sz="1400" b="1" i="1" spc="80" dirty="0" smtClean="0">
              <a:solidFill>
                <a:srgbClr val="1F485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406" y="199889"/>
            <a:ext cx="892971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sz="2300" dirty="0" smtClean="0">
                <a:solidFill>
                  <a:srgbClr val="1F4857"/>
                </a:solidFill>
              </a:rPr>
              <a:t>На працягу 1946</a:t>
            </a:r>
            <a:r>
              <a:rPr lang="en-US" sz="2300" dirty="0" smtClean="0">
                <a:solidFill>
                  <a:srgbClr val="1F4857"/>
                </a:solidFill>
              </a:rPr>
              <a:t>-</a:t>
            </a:r>
            <a:r>
              <a:rPr lang="be-BY" sz="2300" dirty="0" smtClean="0">
                <a:solidFill>
                  <a:srgbClr val="1F4857"/>
                </a:solidFill>
              </a:rPr>
              <a:t>1948 гг. ён разам з П. Рунцом займаецца зборам і </a:t>
            </a:r>
          </a:p>
          <a:p>
            <a:r>
              <a:rPr lang="be-BY" sz="2300" dirty="0" smtClean="0">
                <a:solidFill>
                  <a:srgbClr val="1F4857"/>
                </a:solidFill>
              </a:rPr>
              <a:t>рэдагаваннем дзіцячых успамінаў пра Вялікую Айчынную вайну для</a:t>
            </a:r>
            <a:endParaRPr lang="ru-RU" sz="2300" dirty="0">
              <a:solidFill>
                <a:srgbClr val="1F4857"/>
              </a:solidFill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2"/>
          <a:srcRect b="2531"/>
          <a:stretch>
            <a:fillRect/>
          </a:stretch>
        </p:blipFill>
        <p:spPr bwMode="auto">
          <a:xfrm>
            <a:off x="1857356" y="1071546"/>
            <a:ext cx="4000495" cy="55007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29256" y="1071546"/>
            <a:ext cx="3714744" cy="5500726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71438" y="928670"/>
            <a:ext cx="2000232" cy="5047536"/>
          </a:xfrm>
          <a:prstGeom prst="rect">
            <a:avLst/>
          </a:prstGeom>
          <a:gradFill>
            <a:gsLst>
              <a:gs pos="0">
                <a:schemeClr val="accent2">
                  <a:lumMod val="20000"/>
                  <a:lumOff val="80000"/>
                  <a:alpha val="32000"/>
                </a:schemeClr>
              </a:gs>
              <a:gs pos="0">
                <a:schemeClr val="accent3">
                  <a:lumMod val="20000"/>
                  <a:lumOff val="80000"/>
                  <a:alpha val="0"/>
                </a:schemeClr>
              </a:gs>
              <a:gs pos="34000">
                <a:schemeClr val="accent2">
                  <a:lumMod val="20000"/>
                  <a:lumOff val="80000"/>
                  <a:alpha val="11000"/>
                </a:schemeClr>
              </a:gs>
            </a:gsLst>
            <a:lin ang="5400000" scaled="0"/>
          </a:gra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be-BY" sz="2300" dirty="0" smtClean="0">
                <a:solidFill>
                  <a:srgbClr val="1F4857"/>
                </a:solidFill>
              </a:rPr>
              <a:t>Кнігі</a:t>
            </a:r>
            <a:r>
              <a:rPr lang="en-US" sz="2300" dirty="0" smtClean="0">
                <a:solidFill>
                  <a:srgbClr val="1F4857"/>
                </a:solidFill>
              </a:rPr>
              <a:t> </a:t>
            </a:r>
            <a:r>
              <a:rPr lang="be-BY" sz="2300" dirty="0" smtClean="0">
                <a:solidFill>
                  <a:srgbClr val="1F4857"/>
                </a:solidFill>
              </a:rPr>
              <a:t>«Ніколі не забудзем», якая выйшла ў 1948 г. з прадмовай Якуба Коласа</a:t>
            </a:r>
            <a:endParaRPr lang="ru-RU" sz="2300" dirty="0" smtClean="0">
              <a:solidFill>
                <a:srgbClr val="1F4857"/>
              </a:solidFill>
            </a:endParaRPr>
          </a:p>
          <a:p>
            <a:r>
              <a:rPr lang="be-BY" sz="2300" dirty="0" smtClean="0">
                <a:solidFill>
                  <a:srgbClr val="1F4857"/>
                </a:solidFill>
              </a:rPr>
              <a:t>і атрымала  </a:t>
            </a:r>
          </a:p>
          <a:p>
            <a:r>
              <a:rPr lang="be-BY" sz="2300" dirty="0" smtClean="0">
                <a:solidFill>
                  <a:srgbClr val="1F4857"/>
                </a:solidFill>
              </a:rPr>
              <a:t>высокую </a:t>
            </a:r>
          </a:p>
          <a:p>
            <a:r>
              <a:rPr lang="be-BY" sz="2300" dirty="0" smtClean="0">
                <a:solidFill>
                  <a:srgbClr val="1F4857"/>
                </a:solidFill>
              </a:rPr>
              <a:t>ацэнку </a:t>
            </a:r>
          </a:p>
          <a:p>
            <a:r>
              <a:rPr lang="be-BY" sz="2300" dirty="0" smtClean="0">
                <a:solidFill>
                  <a:srgbClr val="1F4857"/>
                </a:solidFill>
              </a:rPr>
              <a:t>грамадскасці </a:t>
            </a:r>
          </a:p>
          <a:p>
            <a:r>
              <a:rPr lang="be-BY" sz="2300" dirty="0" smtClean="0">
                <a:solidFill>
                  <a:srgbClr val="1F4857"/>
                </a:solidFill>
              </a:rPr>
              <a:t>не толькі ў </a:t>
            </a:r>
          </a:p>
          <a:p>
            <a:r>
              <a:rPr lang="be-BY" sz="2300" dirty="0" smtClean="0">
                <a:solidFill>
                  <a:srgbClr val="1F4857"/>
                </a:solidFill>
              </a:rPr>
              <a:t>Беларусі, </a:t>
            </a:r>
          </a:p>
          <a:p>
            <a:r>
              <a:rPr lang="be-BY" sz="2300" dirty="0" smtClean="0">
                <a:solidFill>
                  <a:srgbClr val="1F4857"/>
                </a:solidFill>
              </a:rPr>
              <a:t>але і шырока </a:t>
            </a:r>
          </a:p>
          <a:p>
            <a:r>
              <a:rPr lang="be-BY" sz="2300" dirty="0" smtClean="0">
                <a:solidFill>
                  <a:srgbClr val="1F4857"/>
                </a:solidFill>
              </a:rPr>
              <a:t>за яе межамі.</a:t>
            </a:r>
            <a:endParaRPr lang="ru-RU" dirty="0">
              <a:solidFill>
                <a:srgbClr val="1F4857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00628" y="6550247"/>
            <a:ext cx="41215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e-BY" sz="1400" b="1" i="1" spc="80" dirty="0" smtClean="0">
                <a:solidFill>
                  <a:srgbClr val="1F4857"/>
                </a:solidFill>
              </a:rPr>
              <a:t>З фондаў Нацыянальнай бібліятэкі Беларусі</a:t>
            </a:r>
            <a:endParaRPr lang="ru-RU" sz="1400" b="1" i="1" spc="80" dirty="0" smtClean="0">
              <a:solidFill>
                <a:srgbClr val="1F485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2844" y="0"/>
            <a:ext cx="885828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be-BY" sz="2300" dirty="0" smtClean="0">
                <a:solidFill>
                  <a:schemeClr val="accent3">
                    <a:lumMod val="50000"/>
                  </a:schemeClr>
                </a:solidFill>
              </a:rPr>
              <a:t>Пасляваенны перыяд у творчай біяграфіі пісьменніка адзначаны стварэннем новых жанравых формаў – навукова-фантастычнай і аўтабіяграфічнай аповесцей. У </a:t>
            </a:r>
            <a:r>
              <a:rPr lang="be-BY" sz="2300" b="1" dirty="0" smtClean="0">
                <a:solidFill>
                  <a:schemeClr val="accent3">
                    <a:lumMod val="50000"/>
                  </a:schemeClr>
                </a:solidFill>
              </a:rPr>
              <a:t>1948 </a:t>
            </a:r>
            <a:r>
              <a:rPr lang="be-BY" sz="2300" dirty="0" smtClean="0">
                <a:solidFill>
                  <a:schemeClr val="accent3">
                    <a:lumMod val="50000"/>
                  </a:schemeClr>
                </a:solidFill>
              </a:rPr>
              <a:t>годзе выйшла першая кніга аўтабіяграфічнай трылогіі </a:t>
            </a:r>
            <a:r>
              <a:rPr lang="be-BY" sz="2300" b="1" dirty="0" smtClean="0">
                <a:solidFill>
                  <a:schemeClr val="accent3">
                    <a:lumMod val="50000"/>
                  </a:schemeClr>
                </a:solidFill>
              </a:rPr>
              <a:t>«Шлях з цемры»</a:t>
            </a:r>
            <a:r>
              <a:rPr lang="be-BY" sz="2300" dirty="0" smtClean="0">
                <a:solidFill>
                  <a:schemeClr val="accent3">
                    <a:lumMod val="50000"/>
                  </a:schemeClr>
                </a:solidFill>
              </a:rPr>
              <a:t>. 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857224" y="22859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b="1389"/>
          <a:stretch>
            <a:fillRect/>
          </a:stretch>
        </p:blipFill>
        <p:spPr bwMode="auto">
          <a:xfrm>
            <a:off x="-32" y="1500198"/>
            <a:ext cx="3741532" cy="5072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429124" y="16430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00364" y="1500175"/>
            <a:ext cx="3819299" cy="50720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7572396" y="16430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 b="462"/>
          <a:stretch>
            <a:fillRect/>
          </a:stretch>
        </p:blipFill>
        <p:spPr bwMode="auto">
          <a:xfrm>
            <a:off x="5339714" y="1500174"/>
            <a:ext cx="3804286" cy="50720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5000628" y="6550247"/>
            <a:ext cx="41433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sz="1400" b="1" i="1" spc="80" dirty="0" smtClean="0">
                <a:solidFill>
                  <a:srgbClr val="1F4857"/>
                </a:solidFill>
              </a:rPr>
              <a:t>З фондаў Нацыянальнай бібліятэкі Беларусі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2876" y="0"/>
            <a:ext cx="864396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300" b="1" dirty="0" smtClean="0">
                <a:solidFill>
                  <a:schemeClr val="accent3">
                    <a:lumMod val="50000"/>
                  </a:schemeClr>
                </a:solidFill>
              </a:rPr>
              <a:t>1954 г.</a:t>
            </a:r>
            <a:r>
              <a:rPr lang="ru-RU" sz="2300" dirty="0" smtClean="0">
                <a:solidFill>
                  <a:schemeClr val="accent3">
                    <a:lumMod val="50000"/>
                  </a:schemeClr>
                </a:solidFill>
              </a:rPr>
              <a:t> – у жанры </a:t>
            </a:r>
            <a:r>
              <a:rPr lang="ru-RU" sz="2300" dirty="0" err="1" smtClean="0">
                <a:solidFill>
                  <a:schemeClr val="accent3">
                    <a:lumMod val="50000"/>
                  </a:schemeClr>
                </a:solidFill>
              </a:rPr>
              <a:t>навуковай</a:t>
            </a:r>
            <a:r>
              <a:rPr lang="ru-RU" sz="23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300" dirty="0" err="1" smtClean="0">
                <a:solidFill>
                  <a:schemeClr val="accent3">
                    <a:lumMod val="50000"/>
                  </a:schemeClr>
                </a:solidFill>
              </a:rPr>
              <a:t>фантастыкі</a:t>
            </a:r>
            <a:r>
              <a:rPr lang="ru-RU" sz="23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300" dirty="0" err="1" smtClean="0">
                <a:solidFill>
                  <a:schemeClr val="accent3">
                    <a:lumMod val="50000"/>
                  </a:schemeClr>
                </a:solidFill>
              </a:rPr>
              <a:t>быў</a:t>
            </a:r>
            <a:r>
              <a:rPr lang="ru-RU" sz="23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300" dirty="0" err="1" smtClean="0">
                <a:solidFill>
                  <a:schemeClr val="accent3">
                    <a:lumMod val="50000"/>
                  </a:schemeClr>
                </a:solidFill>
              </a:rPr>
              <a:t>напісаны</a:t>
            </a:r>
            <a:r>
              <a:rPr lang="ru-RU" sz="23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300" dirty="0" err="1" smtClean="0">
                <a:solidFill>
                  <a:schemeClr val="accent3">
                    <a:lumMod val="50000"/>
                  </a:schemeClr>
                </a:solidFill>
              </a:rPr>
              <a:t>твор</a:t>
            </a:r>
            <a:r>
              <a:rPr lang="ru-RU" sz="23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300" b="1" dirty="0" smtClean="0">
                <a:solidFill>
                  <a:schemeClr val="accent3">
                    <a:lumMod val="50000"/>
                  </a:schemeClr>
                </a:solidFill>
              </a:rPr>
              <a:t>«</a:t>
            </a:r>
            <a:r>
              <a:rPr lang="ru-RU" sz="2300" b="1" dirty="0" err="1" smtClean="0">
                <a:solidFill>
                  <a:schemeClr val="accent3">
                    <a:lumMod val="50000"/>
                  </a:schemeClr>
                </a:solidFill>
              </a:rPr>
              <a:t>Фантамабіль</a:t>
            </a:r>
            <a:r>
              <a:rPr lang="ru-RU" sz="23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300" b="1" dirty="0" err="1" smtClean="0">
                <a:solidFill>
                  <a:schemeClr val="accent3">
                    <a:lumMod val="50000"/>
                  </a:schemeClr>
                </a:solidFill>
              </a:rPr>
              <a:t>прафесара</a:t>
            </a:r>
            <a:r>
              <a:rPr lang="ru-RU" sz="23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300" b="1" dirty="0" err="1" smtClean="0">
                <a:solidFill>
                  <a:schemeClr val="accent3">
                    <a:lumMod val="50000"/>
                  </a:schemeClr>
                </a:solidFill>
              </a:rPr>
              <a:t>Цылякоўскага</a:t>
            </a:r>
            <a:r>
              <a:rPr lang="ru-RU" sz="2300" b="1" dirty="0" smtClean="0">
                <a:solidFill>
                  <a:schemeClr val="accent3">
                    <a:lumMod val="50000"/>
                  </a:schemeClr>
                </a:solidFill>
              </a:rPr>
              <a:t>».  </a:t>
            </a:r>
            <a:endParaRPr lang="ru-RU" sz="2300" b="1" dirty="0"/>
          </a:p>
        </p:txBody>
      </p:sp>
      <p:pic>
        <p:nvPicPr>
          <p:cNvPr id="7" name="Рисунок 6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 rot="21265234">
            <a:off x="401701" y="924191"/>
            <a:ext cx="3083905" cy="48638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 rot="523712">
            <a:off x="421795" y="1710542"/>
            <a:ext cx="3143240" cy="4857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1050682">
            <a:off x="4383341" y="968967"/>
            <a:ext cx="3387564" cy="50835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0" name="Picture 4" descr="E:\Славутыя\Мавр_Книги\Мавр_Книги_часть 2\Фантасмабиль_Маладосць_верасень_1954_стр.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632812">
            <a:off x="5160103" y="1636115"/>
            <a:ext cx="3357546" cy="48124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5000628" y="6550247"/>
            <a:ext cx="41317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e-BY" sz="1400" b="1" i="1" spc="80" dirty="0" smtClean="0">
                <a:solidFill>
                  <a:srgbClr val="1F4857"/>
                </a:solidFill>
              </a:rPr>
              <a:t>З фондаў Нацыянальнай бібліятэкі Беларусі</a:t>
            </a:r>
            <a:endParaRPr lang="ru-RU" sz="1400" b="1" i="1" spc="80" dirty="0" smtClean="0">
              <a:solidFill>
                <a:srgbClr val="1F485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7158" y="0"/>
            <a:ext cx="84258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be-BY" sz="2300" dirty="0" smtClean="0">
                <a:solidFill>
                  <a:srgbClr val="1F4857"/>
                </a:solidFill>
              </a:rPr>
              <a:t>Янка Маўр шмат друкаваўся ў газеце </a:t>
            </a:r>
            <a:r>
              <a:rPr lang="ru-RU" sz="2300" dirty="0" smtClean="0">
                <a:solidFill>
                  <a:srgbClr val="1F4857"/>
                </a:solidFill>
              </a:rPr>
              <a:t>«</a:t>
            </a:r>
            <a:r>
              <a:rPr lang="be-BY" sz="2300" dirty="0" smtClean="0">
                <a:solidFill>
                  <a:srgbClr val="1F4857"/>
                </a:solidFill>
              </a:rPr>
              <a:t>Літаратура і мастацтва» і </a:t>
            </a:r>
          </a:p>
          <a:p>
            <a:r>
              <a:rPr lang="be-BY" sz="2300" dirty="0" smtClean="0">
                <a:solidFill>
                  <a:srgbClr val="1F4857"/>
                </a:solidFill>
              </a:rPr>
              <a:t>часопісе </a:t>
            </a:r>
            <a:r>
              <a:rPr lang="ru-RU" sz="2300" dirty="0" smtClean="0">
                <a:solidFill>
                  <a:srgbClr val="1F4857"/>
                </a:solidFill>
              </a:rPr>
              <a:t>«</a:t>
            </a:r>
            <a:r>
              <a:rPr lang="be-BY" sz="2300" dirty="0" smtClean="0">
                <a:solidFill>
                  <a:srgbClr val="1F4857"/>
                </a:solidFill>
              </a:rPr>
              <a:t>Вожык».</a:t>
            </a:r>
            <a:endParaRPr lang="ru-RU" sz="2300" dirty="0">
              <a:solidFill>
                <a:srgbClr val="1F4857"/>
              </a:solidFill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2" y="714356"/>
            <a:ext cx="4143372" cy="15716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2286016"/>
            <a:ext cx="4143404" cy="4286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84" y="571480"/>
            <a:ext cx="4000496" cy="5880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57752" y="1857388"/>
            <a:ext cx="4000528" cy="47863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0" y="6550247"/>
            <a:ext cx="41317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e-BY" sz="1400" b="1" i="1" spc="80" dirty="0" smtClean="0">
                <a:solidFill>
                  <a:srgbClr val="1F4857"/>
                </a:solidFill>
              </a:rPr>
              <a:t>З фондаў Нацыянальнай бібліятэкі Беларусі</a:t>
            </a:r>
            <a:endParaRPr lang="ru-RU" sz="1400" b="1" i="1" spc="80" dirty="0" smtClean="0">
              <a:solidFill>
                <a:srgbClr val="1F485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2876" y="0"/>
            <a:ext cx="892971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be-BY" sz="2300" dirty="0" smtClean="0">
                <a:solidFill>
                  <a:schemeClr val="accent3">
                    <a:lumMod val="50000"/>
                  </a:schemeClr>
                </a:solidFill>
              </a:rPr>
              <a:t>Янка Маўр знаёміў беларускіх чытачоў і з сусветнай літаратурай. </a:t>
            </a:r>
          </a:p>
          <a:p>
            <a:pPr algn="just"/>
            <a:r>
              <a:rPr lang="be-BY" sz="2300" dirty="0" smtClean="0">
                <a:solidFill>
                  <a:schemeClr val="accent3">
                    <a:lumMod val="50000"/>
                  </a:schemeClr>
                </a:solidFill>
              </a:rPr>
              <a:t>У яго перакладзе на беларускую мову выйшлі творы рускіх класікаў – </a:t>
            </a:r>
          </a:p>
          <a:p>
            <a:pPr algn="just"/>
            <a:r>
              <a:rPr lang="be-BY" sz="2300" dirty="0" smtClean="0">
                <a:solidFill>
                  <a:schemeClr val="accent3">
                    <a:lumMod val="50000"/>
                  </a:schemeClr>
                </a:solidFill>
              </a:rPr>
              <a:t>А. Чэхава, М. Прышвіна, Д. Маміна-Сібірака, а таксама замежных – </a:t>
            </a:r>
          </a:p>
          <a:p>
            <a:pPr algn="just"/>
            <a:r>
              <a:rPr lang="be-BY" sz="2300" dirty="0" smtClean="0">
                <a:solidFill>
                  <a:schemeClr val="accent3">
                    <a:lumMod val="50000"/>
                  </a:schemeClr>
                </a:solidFill>
              </a:rPr>
              <a:t>М. Рыда, Ф. Купера, Р. Кіплінга, Ж. Верна, М. Твэна, Х.К. Андэрсана.</a:t>
            </a:r>
            <a:endParaRPr lang="ru-RU" dirty="0"/>
          </a:p>
        </p:txBody>
      </p:sp>
      <p:pic>
        <p:nvPicPr>
          <p:cNvPr id="9218" name="Picture 2" descr="E:\Славутыя\Мавр_Книги\80000 кіламетраў пад вадой_19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" y="1428736"/>
            <a:ext cx="3428990" cy="50029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14546" y="1500174"/>
            <a:ext cx="3714776" cy="5000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72562" y="1571612"/>
            <a:ext cx="3071206" cy="5000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95314" y="1643050"/>
            <a:ext cx="3248718" cy="5000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0" y="6550247"/>
            <a:ext cx="41317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e-BY" sz="1400" b="1" i="1" spc="80" dirty="0" smtClean="0">
                <a:solidFill>
                  <a:srgbClr val="1F4857"/>
                </a:solidFill>
              </a:rPr>
              <a:t>З фондаў Нацыянальнай бібліятэкі Беларусі</a:t>
            </a:r>
            <a:endParaRPr lang="ru-RU" sz="1400" b="1" i="1" spc="80" dirty="0" smtClean="0">
              <a:solidFill>
                <a:srgbClr val="1F485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406" y="0"/>
            <a:ext cx="892971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be-BY" sz="2300" dirty="0" smtClean="0">
                <a:solidFill>
                  <a:schemeClr val="accent3">
                    <a:lumMod val="50000"/>
                  </a:schemeClr>
                </a:solidFill>
              </a:rPr>
              <a:t>Янка Маўр ніколі </a:t>
            </a:r>
            <a:r>
              <a:rPr lang="ru-RU" sz="2300" dirty="0" smtClean="0">
                <a:solidFill>
                  <a:schemeClr val="accent3">
                    <a:lumMod val="50000"/>
                  </a:schemeClr>
                </a:solidFill>
              </a:rPr>
              <a:t>не </a:t>
            </a:r>
            <a:r>
              <a:rPr lang="ru-RU" sz="2300" dirty="0" err="1" smtClean="0">
                <a:solidFill>
                  <a:schemeClr val="accent3">
                    <a:lumMod val="50000"/>
                  </a:schemeClr>
                </a:solidFill>
              </a:rPr>
              <a:t>губляў</a:t>
            </a:r>
            <a:r>
              <a:rPr lang="ru-RU" sz="23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300" dirty="0" err="1" smtClean="0">
                <a:solidFill>
                  <a:schemeClr val="accent3">
                    <a:lumMod val="50000"/>
                  </a:schemeClr>
                </a:solidFill>
              </a:rPr>
              <a:t>пачуцця</a:t>
            </a:r>
            <a:r>
              <a:rPr lang="ru-RU" sz="23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300" dirty="0" err="1" smtClean="0">
                <a:solidFill>
                  <a:schemeClr val="accent3">
                    <a:lumMod val="50000"/>
                  </a:schemeClr>
                </a:solidFill>
              </a:rPr>
              <a:t>гумару</a:t>
            </a:r>
            <a:r>
              <a:rPr lang="ru-RU" sz="2300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sz="2300" dirty="0" err="1" smtClean="0">
                <a:solidFill>
                  <a:schemeClr val="accent3">
                    <a:lumMod val="50000"/>
                  </a:schemeClr>
                </a:solidFill>
              </a:rPr>
              <a:t>цікавасці</a:t>
            </a:r>
            <a:r>
              <a:rPr lang="ru-RU" sz="2300" dirty="0" smtClean="0">
                <a:solidFill>
                  <a:schemeClr val="accent3">
                    <a:lumMod val="50000"/>
                  </a:schemeClr>
                </a:solidFill>
              </a:rPr>
              <a:t> да </a:t>
            </a:r>
            <a:r>
              <a:rPr lang="ru-RU" sz="2300" dirty="0" err="1" smtClean="0">
                <a:solidFill>
                  <a:schemeClr val="accent3">
                    <a:lumMod val="50000"/>
                  </a:schemeClr>
                </a:solidFill>
              </a:rPr>
              <a:t>ўсяго</a:t>
            </a:r>
            <a:r>
              <a:rPr lang="ru-RU" sz="2300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sz="2300" dirty="0" err="1" smtClean="0">
                <a:solidFill>
                  <a:schemeClr val="accent3">
                    <a:lumMod val="50000"/>
                  </a:schemeClr>
                </a:solidFill>
              </a:rPr>
              <a:t>што</a:t>
            </a:r>
            <a:r>
              <a:rPr lang="ru-RU" sz="23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300" dirty="0" err="1" smtClean="0">
                <a:solidFill>
                  <a:schemeClr val="accent3">
                    <a:lumMod val="50000"/>
                  </a:schemeClr>
                </a:solidFill>
              </a:rPr>
              <a:t>адбывалася</a:t>
            </a:r>
            <a:r>
              <a:rPr lang="ru-RU" sz="23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300" dirty="0" err="1" smtClean="0">
                <a:solidFill>
                  <a:schemeClr val="accent3">
                    <a:lumMod val="50000"/>
                  </a:schemeClr>
                </a:solidFill>
              </a:rPr>
              <a:t>ў</a:t>
            </a:r>
            <a:r>
              <a:rPr lang="ru-RU" sz="23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300" dirty="0" err="1" smtClean="0">
                <a:solidFill>
                  <a:schemeClr val="accent3">
                    <a:lumMod val="50000"/>
                  </a:schemeClr>
                </a:solidFill>
              </a:rPr>
              <a:t>роднай</a:t>
            </a:r>
            <a:r>
              <a:rPr lang="ru-RU" sz="23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300" dirty="0" err="1" smtClean="0">
                <a:solidFill>
                  <a:schemeClr val="accent3">
                    <a:lumMod val="50000"/>
                  </a:schemeClr>
                </a:solidFill>
              </a:rPr>
              <a:t>Беларусі</a:t>
            </a:r>
            <a:r>
              <a:rPr lang="ru-RU" sz="23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300" dirty="0" err="1" smtClean="0">
                <a:solidFill>
                  <a:schemeClr val="accent3">
                    <a:lumMod val="50000"/>
                  </a:schemeClr>
                </a:solidFill>
              </a:rPr>
              <a:t>і</a:t>
            </a:r>
            <a:r>
              <a:rPr lang="ru-RU" sz="23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300" dirty="0" err="1" smtClean="0">
                <a:solidFill>
                  <a:schemeClr val="accent3">
                    <a:lumMod val="50000"/>
                  </a:schemeClr>
                </a:solidFill>
              </a:rPr>
              <a:t>ў</a:t>
            </a:r>
            <a:r>
              <a:rPr lang="ru-RU" sz="23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300" dirty="0" err="1" smtClean="0">
                <a:solidFill>
                  <a:schemeClr val="accent3">
                    <a:lumMod val="50000"/>
                  </a:schemeClr>
                </a:solidFill>
              </a:rPr>
              <a:t>свеце</a:t>
            </a:r>
            <a:r>
              <a:rPr lang="ru-RU" sz="2300" dirty="0" smtClean="0">
                <a:solidFill>
                  <a:schemeClr val="accent3">
                    <a:lumMod val="50000"/>
                  </a:schemeClr>
                </a:solidFill>
              </a:rPr>
              <a:t>. </a:t>
            </a:r>
            <a:r>
              <a:rPr lang="be-BY" sz="2300" dirty="0" smtClean="0">
                <a:solidFill>
                  <a:schemeClr val="accent3">
                    <a:lumMod val="50000"/>
                  </a:schemeClr>
                </a:solidFill>
              </a:rPr>
              <a:t>Да апошніх дзён жыцця ён быў частым госцем у школьнікаў, рабочых, калгаснікаў. Сотні разоў  </a:t>
            </a:r>
            <a:r>
              <a:rPr lang="ru-RU" sz="2300" dirty="0" err="1" smtClean="0">
                <a:solidFill>
                  <a:schemeClr val="accent3">
                    <a:lumMod val="50000"/>
                  </a:schemeClr>
                </a:solidFill>
              </a:rPr>
              <a:t>пісьменнік</a:t>
            </a:r>
            <a:r>
              <a:rPr lang="be-BY" sz="2300" dirty="0" smtClean="0">
                <a:solidFill>
                  <a:schemeClr val="accent3">
                    <a:lumMod val="50000"/>
                  </a:schemeClr>
                </a:solidFill>
              </a:rPr>
              <a:t> сустракаўся са сваімі чытачамі.</a:t>
            </a:r>
            <a:endParaRPr lang="ru-RU" sz="2300" dirty="0"/>
          </a:p>
        </p:txBody>
      </p:sp>
      <p:sp>
        <p:nvSpPr>
          <p:cNvPr id="5" name="TextBox 4"/>
          <p:cNvSpPr txBox="1"/>
          <p:nvPr/>
        </p:nvSpPr>
        <p:spPr>
          <a:xfrm>
            <a:off x="642910" y="178592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7170" name="Picture 2" descr="E:\Славутыя\мавр_презентация\Mawr@Pioner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7" y="1500174"/>
            <a:ext cx="5072067" cy="32912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5715008" y="14287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8" name="Рисунок 7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7652" y="3500414"/>
            <a:ext cx="5286380" cy="33575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5214942" y="1583470"/>
            <a:ext cx="38576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spc="70" dirty="0" smtClean="0">
                <a:solidFill>
                  <a:srgbClr val="1F4857"/>
                </a:solidFill>
              </a:rPr>
              <a:t>Янка </a:t>
            </a:r>
            <a:r>
              <a:rPr lang="ru-RU" sz="2000" b="1" i="1" spc="70" dirty="0" err="1" smtClean="0">
                <a:solidFill>
                  <a:srgbClr val="1F4857"/>
                </a:solidFill>
              </a:rPr>
              <a:t>Маўр</a:t>
            </a:r>
            <a:r>
              <a:rPr lang="ru-RU" sz="2000" b="1" i="1" spc="70" dirty="0" smtClean="0">
                <a:solidFill>
                  <a:srgbClr val="1F4857"/>
                </a:solidFill>
              </a:rPr>
              <a:t> на </a:t>
            </a:r>
            <a:r>
              <a:rPr lang="ru-RU" sz="2000" b="1" i="1" spc="70" dirty="0" err="1" smtClean="0">
                <a:solidFill>
                  <a:srgbClr val="1F4857"/>
                </a:solidFill>
              </a:rPr>
              <a:t>сустрэчы</a:t>
            </a:r>
            <a:r>
              <a:rPr lang="ru-RU" sz="2000" b="1" i="1" spc="70" dirty="0" smtClean="0">
                <a:solidFill>
                  <a:srgbClr val="1F4857"/>
                </a:solidFill>
              </a:rPr>
              <a:t> </a:t>
            </a:r>
            <a:r>
              <a:rPr lang="ru-RU" sz="2000" b="1" i="1" spc="70" dirty="0" err="1" smtClean="0">
                <a:solidFill>
                  <a:srgbClr val="1F4857"/>
                </a:solidFill>
              </a:rPr>
              <a:t>з</a:t>
            </a:r>
            <a:r>
              <a:rPr lang="ru-RU" sz="2000" b="1" i="1" spc="70" dirty="0" smtClean="0">
                <a:solidFill>
                  <a:srgbClr val="1F4857"/>
                </a:solidFill>
              </a:rPr>
              <a:t> </a:t>
            </a:r>
            <a:r>
              <a:rPr lang="ru-RU" sz="2000" b="1" i="1" spc="70" dirty="0" err="1" smtClean="0">
                <a:solidFill>
                  <a:srgbClr val="1F4857"/>
                </a:solidFill>
              </a:rPr>
              <a:t>піянерамі</a:t>
            </a:r>
            <a:r>
              <a:rPr lang="ru-RU" sz="2000" b="1" i="1" spc="70" dirty="0" smtClean="0">
                <a:solidFill>
                  <a:srgbClr val="1F4857"/>
                </a:solidFill>
              </a:rPr>
              <a:t> </a:t>
            </a:r>
            <a:r>
              <a:rPr lang="ru-RU" sz="2000" b="1" i="1" spc="70" dirty="0" err="1" smtClean="0">
                <a:solidFill>
                  <a:srgbClr val="1F4857"/>
                </a:solidFill>
              </a:rPr>
              <a:t>сярэдняй</a:t>
            </a:r>
            <a:r>
              <a:rPr lang="ru-RU" sz="2000" b="1" i="1" spc="70" dirty="0" smtClean="0">
                <a:solidFill>
                  <a:srgbClr val="1F4857"/>
                </a:solidFill>
              </a:rPr>
              <a:t> школы № 44 г. </a:t>
            </a:r>
            <a:r>
              <a:rPr lang="ru-RU" sz="2000" b="1" i="1" spc="70" dirty="0" err="1" smtClean="0">
                <a:solidFill>
                  <a:srgbClr val="1F4857"/>
                </a:solidFill>
              </a:rPr>
              <a:t>Мінска</a:t>
            </a:r>
            <a:r>
              <a:rPr lang="ru-RU" sz="2000" b="1" i="1" spc="70" dirty="0" smtClean="0">
                <a:solidFill>
                  <a:srgbClr val="1F4857"/>
                </a:solidFill>
              </a:rPr>
              <a:t>, </a:t>
            </a:r>
            <a:r>
              <a:rPr lang="ru-RU" sz="2000" b="1" i="1" spc="70" dirty="0" err="1" smtClean="0">
                <a:solidFill>
                  <a:srgbClr val="1F4857"/>
                </a:solidFill>
              </a:rPr>
              <a:t>прысвечанай</a:t>
            </a:r>
            <a:r>
              <a:rPr lang="ru-RU" sz="2000" b="1" i="1" spc="70" dirty="0" smtClean="0">
                <a:solidFill>
                  <a:srgbClr val="1F4857"/>
                </a:solidFill>
              </a:rPr>
              <a:t> 25-годдзю </a:t>
            </a:r>
            <a:r>
              <a:rPr lang="ru-RU" sz="2000" b="1" i="1" spc="70" dirty="0" err="1" smtClean="0">
                <a:solidFill>
                  <a:srgbClr val="1F4857"/>
                </a:solidFill>
              </a:rPr>
              <a:t>яго</a:t>
            </a:r>
            <a:r>
              <a:rPr lang="ru-RU" sz="2000" b="1" i="1" spc="70" dirty="0" smtClean="0">
                <a:solidFill>
                  <a:srgbClr val="1F4857"/>
                </a:solidFill>
              </a:rPr>
              <a:t> </a:t>
            </a:r>
            <a:r>
              <a:rPr lang="ru-RU" sz="2000" b="1" i="1" spc="70" dirty="0" err="1" smtClean="0">
                <a:solidFill>
                  <a:srgbClr val="1F4857"/>
                </a:solidFill>
              </a:rPr>
              <a:t>літаратурнай</a:t>
            </a:r>
            <a:r>
              <a:rPr lang="ru-RU" sz="2000" b="1" i="1" spc="70" dirty="0" smtClean="0">
                <a:solidFill>
                  <a:srgbClr val="1F4857"/>
                </a:solidFill>
              </a:rPr>
              <a:t> </a:t>
            </a:r>
            <a:r>
              <a:rPr lang="ru-RU" sz="2000" b="1" i="1" spc="70" dirty="0" err="1" smtClean="0">
                <a:solidFill>
                  <a:srgbClr val="1F4857"/>
                </a:solidFill>
              </a:rPr>
              <a:t>дзейнасці</a:t>
            </a:r>
            <a:r>
              <a:rPr lang="ru-RU" sz="2000" b="1" i="1" spc="70" dirty="0" smtClean="0">
                <a:solidFill>
                  <a:srgbClr val="1F4857"/>
                </a:solidFill>
              </a:rPr>
              <a:t>. 1949 г.</a:t>
            </a:r>
            <a:endParaRPr lang="ru-RU" sz="2000" b="1" i="1" spc="70" dirty="0">
              <a:solidFill>
                <a:srgbClr val="1F4857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4289" y="5485171"/>
            <a:ext cx="36104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i="1" spc="70" dirty="0" smtClean="0">
                <a:solidFill>
                  <a:srgbClr val="1F4857"/>
                </a:solidFill>
              </a:rPr>
              <a:t>Янка </a:t>
            </a:r>
            <a:r>
              <a:rPr lang="ru-RU" sz="2000" b="1" i="1" spc="70" dirty="0" err="1" smtClean="0">
                <a:solidFill>
                  <a:srgbClr val="1F4857"/>
                </a:solidFill>
              </a:rPr>
              <a:t>Маўр</a:t>
            </a:r>
            <a:r>
              <a:rPr lang="ru-RU" sz="2000" b="1" i="1" spc="70" dirty="0" smtClean="0">
                <a:solidFill>
                  <a:srgbClr val="1F4857"/>
                </a:solidFill>
              </a:rPr>
              <a:t> на </a:t>
            </a:r>
            <a:r>
              <a:rPr lang="ru-RU" sz="2000" b="1" i="1" spc="70" dirty="0" err="1" smtClean="0">
                <a:solidFill>
                  <a:srgbClr val="1F4857"/>
                </a:solidFill>
              </a:rPr>
              <a:t>творчай</a:t>
            </a:r>
            <a:r>
              <a:rPr lang="ru-RU" sz="2000" b="1" i="1" spc="70" dirty="0" smtClean="0">
                <a:solidFill>
                  <a:srgbClr val="1F4857"/>
                </a:solidFill>
              </a:rPr>
              <a:t> </a:t>
            </a:r>
            <a:r>
              <a:rPr lang="ru-RU" sz="2000" b="1" i="1" spc="70" dirty="0" err="1" smtClean="0">
                <a:solidFill>
                  <a:srgbClr val="1F4857"/>
                </a:solidFill>
              </a:rPr>
              <a:t>сустрэчы</a:t>
            </a:r>
            <a:r>
              <a:rPr lang="ru-RU" sz="2000" b="1" i="1" spc="70" dirty="0" smtClean="0">
                <a:solidFill>
                  <a:srgbClr val="1F4857"/>
                </a:solidFill>
              </a:rPr>
              <a:t> </a:t>
            </a:r>
            <a:r>
              <a:rPr lang="ru-RU" sz="2000" b="1" i="1" spc="70" dirty="0" err="1" smtClean="0">
                <a:solidFill>
                  <a:srgbClr val="1F4857"/>
                </a:solidFill>
              </a:rPr>
              <a:t>з</a:t>
            </a:r>
            <a:r>
              <a:rPr lang="ru-RU" sz="2000" b="1" i="1" spc="70" dirty="0" smtClean="0">
                <a:solidFill>
                  <a:srgbClr val="1F4857"/>
                </a:solidFill>
              </a:rPr>
              <a:t> </a:t>
            </a:r>
            <a:r>
              <a:rPr lang="ru-RU" sz="2000" b="1" i="1" spc="70" dirty="0" err="1" smtClean="0">
                <a:solidFill>
                  <a:srgbClr val="1F4857"/>
                </a:solidFill>
              </a:rPr>
              <a:t>моладдзю</a:t>
            </a:r>
            <a:r>
              <a:rPr lang="ru-RU" sz="2000" b="1" i="1" spc="70" dirty="0" smtClean="0">
                <a:solidFill>
                  <a:srgbClr val="1F4857"/>
                </a:solidFill>
              </a:rPr>
              <a:t>. </a:t>
            </a:r>
          </a:p>
          <a:p>
            <a:pPr algn="r"/>
            <a:r>
              <a:rPr lang="ru-RU" sz="2000" b="1" i="1" spc="70" dirty="0" smtClean="0">
                <a:solidFill>
                  <a:srgbClr val="1F4857"/>
                </a:solidFill>
              </a:rPr>
              <a:t>1949 г.</a:t>
            </a:r>
            <a:endParaRPr lang="ru-RU" sz="2000" b="1" i="1" spc="70" dirty="0">
              <a:solidFill>
                <a:srgbClr val="1F485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00628" y="241556"/>
            <a:ext cx="3857652" cy="6259278"/>
          </a:xfrm>
          <a:prstGeom prst="rect">
            <a:avLst/>
          </a:prstGeom>
          <a:gradFill>
            <a:gsLst>
              <a:gs pos="100000">
                <a:schemeClr val="accent2">
                  <a:lumMod val="40000"/>
                  <a:lumOff val="60000"/>
                  <a:alpha val="31000"/>
                </a:schemeClr>
              </a:gs>
              <a:gs pos="0">
                <a:schemeClr val="accent3">
                  <a:lumMod val="20000"/>
                  <a:lumOff val="80000"/>
                  <a:alpha val="29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5400000" scaled="0"/>
          </a:gra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  <a:spcBef>
                <a:spcPts val="300"/>
              </a:spcBef>
            </a:pPr>
            <a:r>
              <a:rPr lang="be-BY" sz="2300" b="1" dirty="0" smtClean="0">
                <a:solidFill>
                  <a:srgbClr val="1F4857"/>
                </a:solidFill>
              </a:rPr>
              <a:t>1903 г.</a:t>
            </a:r>
            <a:r>
              <a:rPr lang="be-BY" sz="2300" dirty="0" smtClean="0">
                <a:solidFill>
                  <a:srgbClr val="1F4857"/>
                </a:solidFill>
              </a:rPr>
              <a:t> – здаў экстэрнам экзамены за семінарскі курс і атрымаў пасведчанне настаўніка пачатковай школы.</a:t>
            </a:r>
            <a:endParaRPr lang="ru-RU" sz="2300" dirty="0" smtClean="0">
              <a:solidFill>
                <a:srgbClr val="1F4857"/>
              </a:solidFill>
            </a:endParaRPr>
          </a:p>
          <a:p>
            <a:pPr>
              <a:lnSpc>
                <a:spcPts val="3000"/>
              </a:lnSpc>
              <a:spcBef>
                <a:spcPts val="300"/>
              </a:spcBef>
            </a:pPr>
            <a:r>
              <a:rPr lang="be-BY" sz="2300" b="1" dirty="0" smtClean="0">
                <a:solidFill>
                  <a:srgbClr val="1F4857"/>
                </a:solidFill>
              </a:rPr>
              <a:t>1903</a:t>
            </a:r>
            <a:r>
              <a:rPr lang="be-BY" sz="2300" dirty="0" smtClean="0">
                <a:solidFill>
                  <a:srgbClr val="1F4857"/>
                </a:solidFill>
              </a:rPr>
              <a:t>-</a:t>
            </a:r>
            <a:r>
              <a:rPr lang="be-BY" sz="2300" b="1" dirty="0" smtClean="0">
                <a:solidFill>
                  <a:srgbClr val="1F4857"/>
                </a:solidFill>
              </a:rPr>
              <a:t>1906 гг. </a:t>
            </a:r>
            <a:r>
              <a:rPr lang="be-BY" sz="2300" dirty="0" smtClean="0">
                <a:solidFill>
                  <a:srgbClr val="1F4857"/>
                </a:solidFill>
              </a:rPr>
              <a:t>– працуе памочнікам настаўніка пачатковай</a:t>
            </a:r>
            <a:r>
              <a:rPr lang="en-US" sz="2300" dirty="0" smtClean="0">
                <a:solidFill>
                  <a:srgbClr val="1F4857"/>
                </a:solidFill>
              </a:rPr>
              <a:t> </a:t>
            </a:r>
            <a:r>
              <a:rPr lang="be-BY" sz="2300" dirty="0" smtClean="0">
                <a:solidFill>
                  <a:srgbClr val="1F4857"/>
                </a:solidFill>
              </a:rPr>
              <a:t>школы ў мястэчку Новае Месца пад Панявежам (Літва), потым – у вёсцы Бытча на Барысаўшчыне</a:t>
            </a:r>
            <a:r>
              <a:rPr lang="en-US" sz="2300" dirty="0" smtClean="0">
                <a:solidFill>
                  <a:srgbClr val="1F4857"/>
                </a:solidFill>
              </a:rPr>
              <a:t> (</a:t>
            </a:r>
            <a:r>
              <a:rPr lang="be-BY" sz="2300" dirty="0" smtClean="0">
                <a:solidFill>
                  <a:srgbClr val="1F4857"/>
                </a:solidFill>
              </a:rPr>
              <a:t>цяпер там знаходзіцца школа, якая носіць імя Янкі Маўра;</a:t>
            </a:r>
            <a:r>
              <a:rPr lang="en-US" sz="2300" dirty="0" smtClean="0">
                <a:solidFill>
                  <a:srgbClr val="1F4857"/>
                </a:solidFill>
              </a:rPr>
              <a:t> </a:t>
            </a:r>
            <a:r>
              <a:rPr lang="be-BY" sz="2300" dirty="0" smtClean="0">
                <a:solidFill>
                  <a:srgbClr val="1F4857"/>
                </a:solidFill>
              </a:rPr>
              <a:t>пры ёй шмат гадоў працуе музей Янкі Маўра).</a:t>
            </a:r>
            <a:endParaRPr lang="ru-RU" sz="2300" dirty="0">
              <a:solidFill>
                <a:srgbClr val="1F4857"/>
              </a:solidFill>
            </a:endParaRPr>
          </a:p>
        </p:txBody>
      </p:sp>
      <p:pic>
        <p:nvPicPr>
          <p:cNvPr id="4098" name="Picture 2" descr="E:\Славутыя\мавр_презентация\Я.Маўр_–_памочнік_настаўніка_пачатковай_школы_ў_мястэчку_Новае_Места_(Літва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314"/>
            <a:ext cx="4550584" cy="650083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42910" y="178592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715008" y="14287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8197" name="Picture 5" descr="E:\Славутыя\Фота- Янка Маўр в музее\Янка Маўр сярод удзельнiкаў І Рэспублiканскай нарады маладых  пiсьменнiкаў. На фоне Дома ўрада. Янка Маўр, Якуб Колас і Пятрусь Броўка сядзіць на першым плане, 1947 г. 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000108"/>
            <a:ext cx="8643998" cy="5565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extBox 14"/>
          <p:cNvSpPr txBox="1"/>
          <p:nvPr/>
        </p:nvSpPr>
        <p:spPr>
          <a:xfrm>
            <a:off x="214282" y="0"/>
            <a:ext cx="8643998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be-BY" sz="2000" b="1" i="1" spc="70" dirty="0" smtClean="0">
                <a:solidFill>
                  <a:srgbClr val="1F4857"/>
                </a:solidFill>
              </a:rPr>
              <a:t>Я. Маўр сярод удзельнікаў І Рэспубліканскай нарады маладых пісьменнікаў.  Янка Маўр, Якуб  Колас , Пятрусь Броўка  –  у першым радзе. 1947 г.</a:t>
            </a:r>
            <a:endParaRPr lang="ru-RU" sz="2000" b="1" i="1" spc="70" dirty="0" smtClean="0">
              <a:solidFill>
                <a:srgbClr val="1F4857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-32" y="6550223"/>
            <a:ext cx="66498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e-BY" sz="1400" b="1" i="1" spc="80" dirty="0" smtClean="0">
                <a:solidFill>
                  <a:srgbClr val="1F4857"/>
                </a:solidFill>
              </a:rPr>
              <a:t>З фондаў Дзяржаўнага літаратурна-мемарыяльнага музея Якуба Коласа</a:t>
            </a:r>
            <a:endParaRPr lang="ru-RU" sz="1400" b="1" i="1" spc="80" dirty="0">
              <a:solidFill>
                <a:srgbClr val="1F485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2876" y="0"/>
            <a:ext cx="878684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be-BY" sz="2300" dirty="0" smtClean="0">
                <a:solidFill>
                  <a:srgbClr val="1F4857"/>
                </a:solidFill>
              </a:rPr>
              <a:t>Пісьменнік быў узнагароджаны двума ордэнамі </a:t>
            </a:r>
            <a:r>
              <a:rPr lang="ru-RU" sz="2300" dirty="0" smtClean="0">
                <a:solidFill>
                  <a:srgbClr val="1F4857"/>
                </a:solidFill>
              </a:rPr>
              <a:t>«</a:t>
            </a:r>
            <a:r>
              <a:rPr lang="be-BY" sz="2300" dirty="0" smtClean="0">
                <a:solidFill>
                  <a:srgbClr val="1F4857"/>
                </a:solidFill>
              </a:rPr>
              <a:t>Працоўны Чырвоны </a:t>
            </a:r>
            <a:r>
              <a:rPr lang="en-US" sz="2300" dirty="0" smtClean="0">
                <a:solidFill>
                  <a:srgbClr val="1F4857"/>
                </a:solidFill>
              </a:rPr>
              <a:t> </a:t>
            </a:r>
            <a:r>
              <a:rPr lang="be-BY" sz="2300" dirty="0" smtClean="0">
                <a:solidFill>
                  <a:srgbClr val="1F4857"/>
                </a:solidFill>
              </a:rPr>
              <a:t>Сцяг»</a:t>
            </a:r>
            <a:r>
              <a:rPr lang="en-US" sz="2300" dirty="0" smtClean="0">
                <a:solidFill>
                  <a:srgbClr val="1F4857"/>
                </a:solidFill>
              </a:rPr>
              <a:t> </a:t>
            </a:r>
            <a:r>
              <a:rPr lang="en-US" sz="2300" dirty="0" err="1" smtClean="0">
                <a:solidFill>
                  <a:srgbClr val="1F4857"/>
                </a:solidFill>
              </a:rPr>
              <a:t>i</a:t>
            </a:r>
            <a:r>
              <a:rPr lang="be-BY" sz="2300" dirty="0" smtClean="0">
                <a:solidFill>
                  <a:srgbClr val="1F4857"/>
                </a:solidFill>
              </a:rPr>
              <a:t> ордэнам </a:t>
            </a:r>
            <a:r>
              <a:rPr lang="ru-RU" sz="2300" dirty="0" smtClean="0">
                <a:solidFill>
                  <a:srgbClr val="1F4857"/>
                </a:solidFill>
              </a:rPr>
              <a:t>«</a:t>
            </a:r>
            <a:r>
              <a:rPr lang="be-BY" sz="2300" dirty="0" smtClean="0">
                <a:solidFill>
                  <a:srgbClr val="1F4857"/>
                </a:solidFill>
              </a:rPr>
              <a:t>Знак Пашаны». </a:t>
            </a:r>
            <a:endParaRPr lang="ru-RU" sz="2300" dirty="0" smtClean="0">
              <a:solidFill>
                <a:srgbClr val="1F4857"/>
              </a:solidFill>
            </a:endParaRPr>
          </a:p>
          <a:p>
            <a:pPr algn="just"/>
            <a:r>
              <a:rPr lang="ru-RU" sz="2300" dirty="0" smtClean="0">
                <a:solidFill>
                  <a:srgbClr val="1F4857"/>
                </a:solidFill>
              </a:rPr>
              <a:t>У </a:t>
            </a:r>
            <a:r>
              <a:rPr lang="ru-RU" sz="2300" b="1" dirty="0" smtClean="0">
                <a:solidFill>
                  <a:srgbClr val="1F4857"/>
                </a:solidFill>
              </a:rPr>
              <a:t>1968 г. </a:t>
            </a:r>
            <a:r>
              <a:rPr lang="ru-RU" sz="2300" dirty="0" smtClean="0">
                <a:solidFill>
                  <a:srgbClr val="1F4857"/>
                </a:solidFill>
              </a:rPr>
              <a:t>яму было </a:t>
            </a:r>
            <a:r>
              <a:rPr lang="ru-RU" sz="2300" dirty="0" err="1" smtClean="0">
                <a:solidFill>
                  <a:srgbClr val="1F4857"/>
                </a:solidFill>
              </a:rPr>
              <a:t>нададзена</a:t>
            </a:r>
            <a:r>
              <a:rPr lang="ru-RU" sz="2300" dirty="0" smtClean="0">
                <a:solidFill>
                  <a:srgbClr val="1F4857"/>
                </a:solidFill>
              </a:rPr>
              <a:t> </a:t>
            </a:r>
            <a:r>
              <a:rPr lang="ru-RU" sz="2300" dirty="0" err="1" smtClean="0">
                <a:solidFill>
                  <a:srgbClr val="1F4857"/>
                </a:solidFill>
              </a:rPr>
              <a:t>ганаровае</a:t>
            </a:r>
            <a:r>
              <a:rPr lang="ru-RU" sz="2300" dirty="0" smtClean="0">
                <a:solidFill>
                  <a:srgbClr val="1F4857"/>
                </a:solidFill>
              </a:rPr>
              <a:t> </a:t>
            </a:r>
            <a:r>
              <a:rPr lang="ru-RU" sz="2300" dirty="0" err="1" smtClean="0">
                <a:solidFill>
                  <a:srgbClr val="1F4857"/>
                </a:solidFill>
              </a:rPr>
              <a:t>званне</a:t>
            </a:r>
            <a:r>
              <a:rPr lang="ru-RU" sz="2300" dirty="0" smtClean="0">
                <a:solidFill>
                  <a:srgbClr val="1F4857"/>
                </a:solidFill>
              </a:rPr>
              <a:t> </a:t>
            </a:r>
            <a:r>
              <a:rPr lang="ru-RU" sz="2300" dirty="0" err="1" smtClean="0">
                <a:solidFill>
                  <a:srgbClr val="1F4857"/>
                </a:solidFill>
              </a:rPr>
              <a:t>заслужанага</a:t>
            </a:r>
            <a:r>
              <a:rPr lang="ru-RU" sz="2300" dirty="0" smtClean="0">
                <a:solidFill>
                  <a:srgbClr val="1F4857"/>
                </a:solidFill>
              </a:rPr>
              <a:t> </a:t>
            </a:r>
            <a:r>
              <a:rPr lang="ru-RU" sz="2300" dirty="0" err="1" smtClean="0">
                <a:solidFill>
                  <a:srgbClr val="1F4857"/>
                </a:solidFill>
              </a:rPr>
              <a:t>дзеяча</a:t>
            </a:r>
            <a:r>
              <a:rPr lang="ru-RU" sz="2300" dirty="0" smtClean="0">
                <a:solidFill>
                  <a:srgbClr val="1F4857"/>
                </a:solidFill>
              </a:rPr>
              <a:t> </a:t>
            </a:r>
          </a:p>
          <a:p>
            <a:pPr algn="just"/>
            <a:r>
              <a:rPr lang="ru-RU" sz="2300" dirty="0" smtClean="0">
                <a:solidFill>
                  <a:srgbClr val="1F4857"/>
                </a:solidFill>
              </a:rPr>
              <a:t>культуры БССР.</a:t>
            </a:r>
            <a:endParaRPr lang="ru-RU" sz="2300" dirty="0">
              <a:solidFill>
                <a:srgbClr val="1F4857"/>
              </a:solidFill>
            </a:endParaRPr>
          </a:p>
        </p:txBody>
      </p:sp>
      <p:pic>
        <p:nvPicPr>
          <p:cNvPr id="10242" name="Picture 2" descr="E:\Славутыя\Фотографии_Мавра_Короткевича\DSC_01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51381"/>
            <a:ext cx="3714744" cy="51208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/>
          <p:nvPr/>
        </p:nvPicPr>
        <p:blipFill>
          <a:blip r:embed="rId3"/>
          <a:srcRect t="5935"/>
          <a:stretch>
            <a:fillRect/>
          </a:stretch>
        </p:blipFill>
        <p:spPr bwMode="auto">
          <a:xfrm>
            <a:off x="3714712" y="1142984"/>
            <a:ext cx="5429288" cy="11322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84900" y="1857364"/>
            <a:ext cx="2959100" cy="4270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4" name="Picture 4" descr="E:\Славутыя\Фотографии_Мавра_Короткевича\DSC_019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86116" y="2214554"/>
            <a:ext cx="2859860" cy="4338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0" y="6550247"/>
            <a:ext cx="41317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e-BY" sz="1400" b="1" i="1" spc="80" dirty="0" smtClean="0">
                <a:solidFill>
                  <a:srgbClr val="1F4857"/>
                </a:solidFill>
              </a:rPr>
              <a:t>З фондаў Нацыянальнай бібліятэкі Беларусі</a:t>
            </a:r>
            <a:endParaRPr lang="ru-RU" sz="1400" b="1" i="1" spc="80" dirty="0" smtClean="0">
              <a:solidFill>
                <a:srgbClr val="1F485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2844" y="0"/>
            <a:ext cx="885828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be-BY" sz="2300" dirty="0" smtClean="0">
                <a:solidFill>
                  <a:srgbClr val="1F4857"/>
                </a:solidFill>
              </a:rPr>
              <a:t>Творы Янкі Маўра перакладзены на многія мовы свету: армянскую, </a:t>
            </a:r>
          </a:p>
          <a:p>
            <a:pPr algn="just"/>
            <a:r>
              <a:rPr lang="be-BY" sz="2300" dirty="0" smtClean="0">
                <a:solidFill>
                  <a:srgbClr val="1F4857"/>
                </a:solidFill>
              </a:rPr>
              <a:t>балгарскую, грузінскую, казахскую, кітайскую, літоўскую, </a:t>
            </a:r>
          </a:p>
          <a:p>
            <a:pPr algn="just"/>
            <a:r>
              <a:rPr lang="be-BY" sz="2300" dirty="0" smtClean="0">
                <a:solidFill>
                  <a:srgbClr val="1F4857"/>
                </a:solidFill>
              </a:rPr>
              <a:t>нямецкую, польскую, румынскую, рускую, таджыкскую, украінскую.</a:t>
            </a:r>
            <a:endParaRPr lang="ru-RU" sz="2300" dirty="0">
              <a:solidFill>
                <a:srgbClr val="1F4857"/>
              </a:solidFill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14422"/>
            <a:ext cx="3493770" cy="53041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386" name="Picture 2" descr="E:\Славутыя\Мавр_Книги\Полесье робинзондары_19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737" y="1214422"/>
            <a:ext cx="3786213" cy="5317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 descr="E:\Славутыя\Мавр_Книги\Мавр_Книги_часть 2\В краю райской птицы_польский язык_19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6126" y="1214422"/>
            <a:ext cx="3777906" cy="5286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0" y="6550247"/>
            <a:ext cx="41317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e-BY" sz="1400" b="1" i="1" spc="80" dirty="0" smtClean="0">
                <a:solidFill>
                  <a:srgbClr val="1F4857"/>
                </a:solidFill>
              </a:rPr>
              <a:t>З фондаў Нацыянальнай бібліятэкі Беларусі</a:t>
            </a:r>
            <a:endParaRPr lang="ru-RU" sz="1400" b="1" i="1" spc="80" dirty="0" smtClean="0">
              <a:solidFill>
                <a:srgbClr val="1F485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 descr="E:\Славутыя\мавр_презентация\MawrFamil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853" y="71438"/>
            <a:ext cx="5246527" cy="39290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5429256" y="825041"/>
            <a:ext cx="371474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sz="2000" b="1" i="1" spc="70" dirty="0" smtClean="0">
                <a:solidFill>
                  <a:srgbClr val="1F4857"/>
                </a:solidFill>
              </a:rPr>
              <a:t>Я. Маўр у сямейным асяроддзі: </a:t>
            </a:r>
          </a:p>
          <a:p>
            <a:r>
              <a:rPr lang="be-BY" sz="2000" b="1" i="1" spc="70" dirty="0" smtClean="0">
                <a:solidFill>
                  <a:srgbClr val="1F4857"/>
                </a:solidFill>
              </a:rPr>
              <a:t>Фёдар, </a:t>
            </a:r>
          </a:p>
          <a:p>
            <a:r>
              <a:rPr lang="be-BY" sz="2000" b="1" i="1" spc="70" dirty="0" smtClean="0">
                <a:solidFill>
                  <a:srgbClr val="1F4857"/>
                </a:solidFill>
              </a:rPr>
              <a:t>Арсеній, </a:t>
            </a:r>
          </a:p>
          <a:p>
            <a:r>
              <a:rPr lang="be-BY" sz="2000" b="1" i="1" spc="70" dirty="0" smtClean="0">
                <a:solidFill>
                  <a:srgbClr val="1F4857"/>
                </a:solidFill>
              </a:rPr>
              <a:t>Наталля, жонка </a:t>
            </a:r>
          </a:p>
          <a:p>
            <a:r>
              <a:rPr lang="be-BY" sz="2000" b="1" i="1" spc="70" dirty="0" smtClean="0">
                <a:solidFill>
                  <a:srgbClr val="1F4857"/>
                </a:solidFill>
              </a:rPr>
              <a:t>Стэфаніда Аляксандраўна,</a:t>
            </a:r>
          </a:p>
          <a:p>
            <a:r>
              <a:rPr lang="be-BY" sz="2000" b="1" i="1" spc="70" dirty="0" smtClean="0">
                <a:solidFill>
                  <a:srgbClr val="1F4857"/>
                </a:solidFill>
              </a:rPr>
              <a:t>Аляксандра.</a:t>
            </a:r>
            <a:endParaRPr lang="ru-RU" sz="2000" b="1" i="1" spc="70" dirty="0">
              <a:solidFill>
                <a:srgbClr val="1F4857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4181497"/>
            <a:ext cx="91440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3">
                  <a:lumMod val="20000"/>
                  <a:lumOff val="80000"/>
                </a:schemeClr>
              </a:buClr>
              <a:buFont typeface="Wingdings" pitchFamily="2" charset="2"/>
              <a:buChar char="ü"/>
            </a:pPr>
            <a:r>
              <a:rPr lang="ru-RU" sz="2200" dirty="0" smtClean="0">
                <a:solidFill>
                  <a:srgbClr val="1F4857"/>
                </a:solidFill>
              </a:rPr>
              <a:t>Сын </a:t>
            </a:r>
            <a:r>
              <a:rPr lang="ru-RU" sz="2200" dirty="0" err="1" smtClean="0">
                <a:solidFill>
                  <a:srgbClr val="1F4857"/>
                </a:solidFill>
              </a:rPr>
              <a:t>Фёдар</a:t>
            </a:r>
            <a:r>
              <a:rPr lang="ru-RU" sz="2200" dirty="0" smtClean="0">
                <a:solidFill>
                  <a:srgbClr val="1F4857"/>
                </a:solidFill>
              </a:rPr>
              <a:t> </a:t>
            </a:r>
            <a:r>
              <a:rPr lang="ru-RU" sz="2200" dirty="0" err="1" smtClean="0">
                <a:solidFill>
                  <a:srgbClr val="1F4857"/>
                </a:solidFill>
              </a:rPr>
              <a:t>Фёдараў</a:t>
            </a:r>
            <a:r>
              <a:rPr lang="ru-RU" sz="2200" dirty="0" smtClean="0">
                <a:solidFill>
                  <a:srgbClr val="1F4857"/>
                </a:solidFill>
              </a:rPr>
              <a:t> (19.6.1911 </a:t>
            </a:r>
            <a:r>
              <a:rPr lang="be-BY" sz="2200" dirty="0" smtClean="0">
                <a:solidFill>
                  <a:srgbClr val="1F4857"/>
                </a:solidFill>
              </a:rPr>
              <a:t>–</a:t>
            </a:r>
            <a:r>
              <a:rPr lang="ru-RU" sz="2200" dirty="0" smtClean="0">
                <a:solidFill>
                  <a:srgbClr val="1F4857"/>
                </a:solidFill>
              </a:rPr>
              <a:t> 13.10.1994) </a:t>
            </a:r>
            <a:r>
              <a:rPr lang="be-BY" sz="2200" dirty="0" smtClean="0">
                <a:solidFill>
                  <a:srgbClr val="1F4857"/>
                </a:solidFill>
              </a:rPr>
              <a:t>–</a:t>
            </a:r>
            <a:r>
              <a:rPr lang="ru-RU" sz="2200" dirty="0" smtClean="0">
                <a:solidFill>
                  <a:srgbClr val="1F4857"/>
                </a:solidFill>
              </a:rPr>
              <a:t> </a:t>
            </a:r>
            <a:r>
              <a:rPr lang="ru-RU" sz="2200" dirty="0" err="1" smtClean="0">
                <a:solidFill>
                  <a:srgbClr val="1F4857"/>
                </a:solidFill>
              </a:rPr>
              <a:t>акадэмік</a:t>
            </a:r>
            <a:r>
              <a:rPr lang="ru-RU" sz="2200" dirty="0" smtClean="0">
                <a:solidFill>
                  <a:srgbClr val="1F4857"/>
                </a:solidFill>
              </a:rPr>
              <a:t> </a:t>
            </a:r>
            <a:r>
              <a:rPr lang="ru-RU" sz="2200" dirty="0" err="1" smtClean="0">
                <a:solidFill>
                  <a:srgbClr val="1F4857"/>
                </a:solidFill>
              </a:rPr>
              <a:t>Нацыянальнай</a:t>
            </a:r>
            <a:r>
              <a:rPr lang="ru-RU" sz="2200" dirty="0" smtClean="0">
                <a:solidFill>
                  <a:srgbClr val="1F4857"/>
                </a:solidFill>
              </a:rPr>
              <a:t>  </a:t>
            </a:r>
            <a:r>
              <a:rPr lang="ru-RU" sz="2200" dirty="0" err="1" smtClean="0">
                <a:solidFill>
                  <a:srgbClr val="1F4857"/>
                </a:solidFill>
              </a:rPr>
              <a:t>акадэміі</a:t>
            </a:r>
            <a:r>
              <a:rPr lang="ru-RU" sz="2200" dirty="0" smtClean="0">
                <a:solidFill>
                  <a:srgbClr val="1F4857"/>
                </a:solidFill>
              </a:rPr>
              <a:t> </a:t>
            </a:r>
            <a:r>
              <a:rPr lang="ru-RU" sz="2200" dirty="0" err="1" smtClean="0">
                <a:solidFill>
                  <a:srgbClr val="1F4857"/>
                </a:solidFill>
              </a:rPr>
              <a:t>навук</a:t>
            </a:r>
            <a:r>
              <a:rPr lang="ru-RU" sz="2200" dirty="0" smtClean="0">
                <a:solidFill>
                  <a:srgbClr val="1F4857"/>
                </a:solidFill>
              </a:rPr>
              <a:t> </a:t>
            </a:r>
            <a:r>
              <a:rPr lang="ru-RU" sz="2200" dirty="0" err="1" smtClean="0">
                <a:solidFill>
                  <a:srgbClr val="1F4857"/>
                </a:solidFill>
              </a:rPr>
              <a:t>Беларусі</a:t>
            </a:r>
            <a:r>
              <a:rPr lang="ru-RU" sz="2200" dirty="0" smtClean="0">
                <a:solidFill>
                  <a:srgbClr val="1F4857"/>
                </a:solidFill>
              </a:rPr>
              <a:t>;</a:t>
            </a:r>
          </a:p>
          <a:p>
            <a:pPr lvl="0">
              <a:buClr>
                <a:schemeClr val="accent3">
                  <a:lumMod val="20000"/>
                  <a:lumOff val="80000"/>
                </a:schemeClr>
              </a:buClr>
              <a:buFont typeface="Wingdings" pitchFamily="2" charset="2"/>
              <a:buChar char="ü"/>
            </a:pPr>
            <a:r>
              <a:rPr lang="ru-RU" sz="2200" dirty="0" smtClean="0">
                <a:solidFill>
                  <a:srgbClr val="1F4857"/>
                </a:solidFill>
              </a:rPr>
              <a:t>сын  </a:t>
            </a:r>
            <a:r>
              <a:rPr lang="ru-RU" sz="2200" dirty="0" err="1" smtClean="0">
                <a:solidFill>
                  <a:srgbClr val="1F4857"/>
                </a:solidFill>
              </a:rPr>
              <a:t>Арсеній</a:t>
            </a:r>
            <a:r>
              <a:rPr lang="ru-RU" sz="2200" dirty="0" smtClean="0">
                <a:solidFill>
                  <a:srgbClr val="1F4857"/>
                </a:solidFill>
              </a:rPr>
              <a:t> </a:t>
            </a:r>
            <a:r>
              <a:rPr lang="ru-RU" sz="2200" dirty="0" err="1" smtClean="0">
                <a:solidFill>
                  <a:srgbClr val="1F4857"/>
                </a:solidFill>
              </a:rPr>
              <a:t>Іванавіч</a:t>
            </a:r>
            <a:r>
              <a:rPr lang="ru-RU" sz="2200" dirty="0" smtClean="0">
                <a:solidFill>
                  <a:srgbClr val="1F4857"/>
                </a:solidFill>
              </a:rPr>
              <a:t> </a:t>
            </a:r>
            <a:r>
              <a:rPr lang="ru-RU" sz="2200" dirty="0" err="1" smtClean="0">
                <a:solidFill>
                  <a:srgbClr val="1F4857"/>
                </a:solidFill>
              </a:rPr>
              <a:t>Фёдараў</a:t>
            </a:r>
            <a:r>
              <a:rPr lang="ru-RU" sz="2200" dirty="0" smtClean="0">
                <a:solidFill>
                  <a:srgbClr val="1F4857"/>
                </a:solidFill>
              </a:rPr>
              <a:t> (23.1.1917 </a:t>
            </a:r>
            <a:r>
              <a:rPr lang="be-BY" sz="2200" dirty="0" smtClean="0">
                <a:solidFill>
                  <a:srgbClr val="1F4857"/>
                </a:solidFill>
              </a:rPr>
              <a:t>–</a:t>
            </a:r>
            <a:r>
              <a:rPr lang="ru-RU" sz="2200" dirty="0" smtClean="0">
                <a:solidFill>
                  <a:srgbClr val="1F4857"/>
                </a:solidFill>
              </a:rPr>
              <a:t> 13.10.2001) </a:t>
            </a:r>
            <a:r>
              <a:rPr lang="be-BY" sz="2200" dirty="0" smtClean="0">
                <a:solidFill>
                  <a:srgbClr val="1F4857"/>
                </a:solidFill>
              </a:rPr>
              <a:t>–</a:t>
            </a:r>
            <a:r>
              <a:rPr lang="ru-RU" sz="2200" dirty="0" smtClean="0">
                <a:solidFill>
                  <a:srgbClr val="1F4857"/>
                </a:solidFill>
              </a:rPr>
              <a:t> </a:t>
            </a:r>
            <a:r>
              <a:rPr lang="ru-RU" sz="2200" dirty="0" err="1" smtClean="0">
                <a:solidFill>
                  <a:srgbClr val="1F4857"/>
                </a:solidFill>
              </a:rPr>
              <a:t>кандыдат</a:t>
            </a:r>
            <a:r>
              <a:rPr lang="ru-RU" sz="2200" dirty="0" smtClean="0">
                <a:solidFill>
                  <a:srgbClr val="1F4857"/>
                </a:solidFill>
              </a:rPr>
              <a:t> </a:t>
            </a:r>
          </a:p>
          <a:p>
            <a:pPr lvl="0">
              <a:buClr>
                <a:schemeClr val="accent3">
                  <a:lumMod val="20000"/>
                  <a:lumOff val="80000"/>
                </a:schemeClr>
              </a:buClr>
            </a:pPr>
            <a:r>
              <a:rPr lang="ru-RU" sz="2200" dirty="0" err="1" smtClean="0">
                <a:solidFill>
                  <a:srgbClr val="1F4857"/>
                </a:solidFill>
              </a:rPr>
              <a:t>тэхнічных</a:t>
            </a:r>
            <a:r>
              <a:rPr lang="ru-RU" sz="2200" dirty="0" smtClean="0">
                <a:solidFill>
                  <a:srgbClr val="1F4857"/>
                </a:solidFill>
              </a:rPr>
              <a:t> </a:t>
            </a:r>
            <a:r>
              <a:rPr lang="ru-RU" sz="2200" dirty="0" err="1" smtClean="0">
                <a:solidFill>
                  <a:srgbClr val="1F4857"/>
                </a:solidFill>
              </a:rPr>
              <a:t>навук</a:t>
            </a:r>
            <a:r>
              <a:rPr lang="ru-RU" sz="2200" dirty="0" smtClean="0">
                <a:solidFill>
                  <a:srgbClr val="1F4857"/>
                </a:solidFill>
              </a:rPr>
              <a:t>;</a:t>
            </a:r>
          </a:p>
          <a:p>
            <a:pPr lvl="0">
              <a:buClr>
                <a:schemeClr val="accent3">
                  <a:lumMod val="20000"/>
                  <a:lumOff val="80000"/>
                </a:schemeClr>
              </a:buClr>
              <a:buFont typeface="Wingdings" pitchFamily="2" charset="2"/>
              <a:buChar char="ü"/>
            </a:pPr>
            <a:r>
              <a:rPr lang="ru-RU" sz="2200" dirty="0" smtClean="0">
                <a:solidFill>
                  <a:srgbClr val="1F4857"/>
                </a:solidFill>
              </a:rPr>
              <a:t>дачка </a:t>
            </a:r>
            <a:r>
              <a:rPr lang="ru-RU" sz="2200" dirty="0" err="1" smtClean="0">
                <a:solidFill>
                  <a:srgbClr val="1F4857"/>
                </a:solidFill>
              </a:rPr>
              <a:t>Аляксандра</a:t>
            </a:r>
            <a:r>
              <a:rPr lang="ru-RU" sz="2200" dirty="0" smtClean="0">
                <a:solidFill>
                  <a:srgbClr val="1F4857"/>
                </a:solidFill>
              </a:rPr>
              <a:t> </a:t>
            </a:r>
            <a:r>
              <a:rPr lang="ru-RU" sz="2200" dirty="0" err="1" smtClean="0">
                <a:solidFill>
                  <a:srgbClr val="1F4857"/>
                </a:solidFill>
              </a:rPr>
              <a:t>Іванаўна</a:t>
            </a:r>
            <a:r>
              <a:rPr lang="ru-RU" sz="2200" dirty="0" smtClean="0">
                <a:solidFill>
                  <a:srgbClr val="1F4857"/>
                </a:solidFill>
              </a:rPr>
              <a:t> </a:t>
            </a:r>
            <a:r>
              <a:rPr lang="ru-RU" sz="2200" dirty="0" err="1" smtClean="0">
                <a:solidFill>
                  <a:srgbClr val="1F4857"/>
                </a:solidFill>
              </a:rPr>
              <a:t>Капылова</a:t>
            </a:r>
            <a:r>
              <a:rPr lang="ru-RU" sz="2200" dirty="0" smtClean="0">
                <a:solidFill>
                  <a:srgbClr val="1F4857"/>
                </a:solidFill>
              </a:rPr>
              <a:t> (1.5.1919 </a:t>
            </a:r>
            <a:r>
              <a:rPr lang="be-BY" sz="2200" dirty="0" smtClean="0">
                <a:solidFill>
                  <a:srgbClr val="1F4857"/>
                </a:solidFill>
              </a:rPr>
              <a:t>– </a:t>
            </a:r>
            <a:r>
              <a:rPr lang="ru-RU" sz="2200" dirty="0" smtClean="0">
                <a:solidFill>
                  <a:srgbClr val="1F4857"/>
                </a:solidFill>
              </a:rPr>
              <a:t>03.05.2005);</a:t>
            </a:r>
          </a:p>
          <a:p>
            <a:pPr lvl="0">
              <a:buClr>
                <a:schemeClr val="accent3">
                  <a:lumMod val="20000"/>
                  <a:lumOff val="80000"/>
                </a:schemeClr>
              </a:buClr>
              <a:buFont typeface="Wingdings" pitchFamily="2" charset="2"/>
              <a:buChar char="ü"/>
            </a:pPr>
            <a:r>
              <a:rPr lang="ru-RU" sz="2200" dirty="0" smtClean="0">
                <a:solidFill>
                  <a:srgbClr val="1F4857"/>
                </a:solidFill>
              </a:rPr>
              <a:t>дачка </a:t>
            </a:r>
            <a:r>
              <a:rPr lang="ru-RU" sz="2200" dirty="0" err="1" smtClean="0">
                <a:solidFill>
                  <a:srgbClr val="1F4857"/>
                </a:solidFill>
              </a:rPr>
              <a:t>Наталля</a:t>
            </a:r>
            <a:r>
              <a:rPr lang="ru-RU" sz="2200" dirty="0" smtClean="0">
                <a:solidFill>
                  <a:srgbClr val="1F4857"/>
                </a:solidFill>
              </a:rPr>
              <a:t> </a:t>
            </a:r>
            <a:r>
              <a:rPr lang="ru-RU" sz="2200" dirty="0" err="1" smtClean="0">
                <a:solidFill>
                  <a:srgbClr val="1F4857"/>
                </a:solidFill>
              </a:rPr>
              <a:t>Іванаўна</a:t>
            </a:r>
            <a:r>
              <a:rPr lang="ru-RU" sz="2200" dirty="0" smtClean="0">
                <a:solidFill>
                  <a:srgbClr val="1F4857"/>
                </a:solidFill>
              </a:rPr>
              <a:t> </a:t>
            </a:r>
            <a:r>
              <a:rPr lang="ru-RU" sz="2200" dirty="0" err="1" smtClean="0">
                <a:solidFill>
                  <a:srgbClr val="1F4857"/>
                </a:solidFill>
              </a:rPr>
              <a:t>Міцкевіч</a:t>
            </a:r>
            <a:r>
              <a:rPr lang="ru-RU" sz="2200" dirty="0" smtClean="0">
                <a:solidFill>
                  <a:srgbClr val="1F4857"/>
                </a:solidFill>
              </a:rPr>
              <a:t> (27.7.1924 </a:t>
            </a:r>
            <a:r>
              <a:rPr lang="be-BY" sz="2200" dirty="0" smtClean="0">
                <a:solidFill>
                  <a:srgbClr val="1F4857"/>
                </a:solidFill>
              </a:rPr>
              <a:t> –</a:t>
            </a:r>
            <a:r>
              <a:rPr lang="ru-RU" sz="2200" dirty="0" smtClean="0">
                <a:solidFill>
                  <a:srgbClr val="1F4857"/>
                </a:solidFill>
              </a:rPr>
              <a:t> 22.02.2012) </a:t>
            </a:r>
            <a:r>
              <a:rPr lang="be-BY" sz="2200" dirty="0" smtClean="0">
                <a:solidFill>
                  <a:srgbClr val="1F4857"/>
                </a:solidFill>
              </a:rPr>
              <a:t>–</a:t>
            </a:r>
            <a:r>
              <a:rPr lang="ru-RU" sz="2200" dirty="0" smtClean="0">
                <a:solidFill>
                  <a:srgbClr val="1F4857"/>
                </a:solidFill>
              </a:rPr>
              <a:t> </a:t>
            </a:r>
          </a:p>
          <a:p>
            <a:pPr lvl="0">
              <a:buClr>
                <a:schemeClr val="accent3">
                  <a:lumMod val="20000"/>
                  <a:lumOff val="80000"/>
                </a:schemeClr>
              </a:buClr>
            </a:pPr>
            <a:r>
              <a:rPr lang="ru-RU" sz="2200" dirty="0" err="1" smtClean="0">
                <a:solidFill>
                  <a:srgbClr val="1F4857"/>
                </a:solidFill>
              </a:rPr>
              <a:t>кандыдат</a:t>
            </a:r>
            <a:r>
              <a:rPr lang="ru-RU" sz="2200" dirty="0" smtClean="0">
                <a:solidFill>
                  <a:srgbClr val="1F4857"/>
                </a:solidFill>
              </a:rPr>
              <a:t> </a:t>
            </a:r>
            <a:r>
              <a:rPr lang="ru-RU" sz="2200" dirty="0" err="1" smtClean="0">
                <a:solidFill>
                  <a:srgbClr val="1F4857"/>
                </a:solidFill>
              </a:rPr>
              <a:t>тэхнічных</a:t>
            </a:r>
            <a:r>
              <a:rPr lang="ru-RU" sz="2200" dirty="0" smtClean="0">
                <a:solidFill>
                  <a:srgbClr val="1F4857"/>
                </a:solidFill>
              </a:rPr>
              <a:t> </a:t>
            </a:r>
            <a:r>
              <a:rPr lang="ru-RU" sz="2200" dirty="0" err="1" smtClean="0">
                <a:solidFill>
                  <a:srgbClr val="1F4857"/>
                </a:solidFill>
              </a:rPr>
              <a:t>навук</a:t>
            </a:r>
            <a:r>
              <a:rPr lang="ru-RU" sz="2200" dirty="0" smtClean="0">
                <a:solidFill>
                  <a:srgbClr val="1F4857"/>
                </a:solidFill>
              </a:rPr>
              <a:t>.</a:t>
            </a:r>
            <a:endParaRPr lang="ru-RU" sz="2200" dirty="0">
              <a:solidFill>
                <a:srgbClr val="1F485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Славутыя\Эсперанто\скрипка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5658" y="1"/>
            <a:ext cx="2870524" cy="6572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4857752" y="214290"/>
            <a:ext cx="2928958" cy="6247864"/>
          </a:xfrm>
          <a:prstGeom prst="rect">
            <a:avLst/>
          </a:prstGeom>
          <a:gradFill>
            <a:gsLst>
              <a:gs pos="0">
                <a:schemeClr val="accent2">
                  <a:lumMod val="20000"/>
                  <a:lumOff val="80000"/>
                  <a:alpha val="73000"/>
                </a:schemeClr>
              </a:gs>
              <a:gs pos="0">
                <a:schemeClr val="accent3">
                  <a:lumMod val="20000"/>
                  <a:lumOff val="80000"/>
                  <a:alpha val="0"/>
                </a:schemeClr>
              </a:gs>
              <a:gs pos="34000">
                <a:schemeClr val="accent2">
                  <a:lumMod val="20000"/>
                  <a:lumOff val="80000"/>
                  <a:alpha val="11000"/>
                </a:schemeClr>
              </a:gs>
            </a:gsLst>
            <a:lin ang="5400000" scaled="0"/>
          </a:gra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be-BY" sz="2300" dirty="0" smtClean="0">
                <a:solidFill>
                  <a:srgbClr val="1F4857"/>
                </a:solidFill>
              </a:rPr>
              <a:t>Янка Маўр любіў язду на веласіпедзе і добра іграў на скрыпцы. </a:t>
            </a:r>
          </a:p>
          <a:p>
            <a:pPr>
              <a:lnSpc>
                <a:spcPts val="3000"/>
              </a:lnSpc>
            </a:pPr>
            <a:r>
              <a:rPr lang="be-BY" sz="2300" dirty="0" smtClean="0">
                <a:solidFill>
                  <a:srgbClr val="1F4857"/>
                </a:solidFill>
              </a:rPr>
              <a:t>У Дзяржаўным літаратурна-мемарыяльным музеі Якуба Коласа захоўваецца скрыпка, на якой іграў </a:t>
            </a:r>
          </a:p>
          <a:p>
            <a:pPr>
              <a:lnSpc>
                <a:spcPts val="3000"/>
              </a:lnSpc>
            </a:pPr>
            <a:r>
              <a:rPr lang="be-BY" sz="2300" dirty="0" smtClean="0">
                <a:solidFill>
                  <a:srgbClr val="1F4857"/>
                </a:solidFill>
              </a:rPr>
              <a:t>Янка Маўр. </a:t>
            </a:r>
          </a:p>
          <a:p>
            <a:pPr>
              <a:lnSpc>
                <a:spcPts val="3000"/>
              </a:lnSpc>
            </a:pPr>
            <a:r>
              <a:rPr lang="be-BY" sz="2300" dirty="0" smtClean="0">
                <a:solidFill>
                  <a:srgbClr val="1F4857"/>
                </a:solidFill>
              </a:rPr>
              <a:t>Дачка Наталля часта муз</a:t>
            </a:r>
            <a:r>
              <a:rPr lang="ru-RU" sz="2300" dirty="0" err="1" smtClean="0">
                <a:solidFill>
                  <a:srgbClr val="1F4857"/>
                </a:solidFill>
              </a:rPr>
              <a:t>ы</a:t>
            </a:r>
            <a:r>
              <a:rPr lang="be-BY" sz="2300" dirty="0" smtClean="0">
                <a:solidFill>
                  <a:srgbClr val="1F4857"/>
                </a:solidFill>
              </a:rPr>
              <a:t>цыравала на пару з бацькам: ён – на скрыпцы, а яна – на фартэпіяна.</a:t>
            </a:r>
            <a:endParaRPr lang="ru-RU" dirty="0">
              <a:solidFill>
                <a:srgbClr val="1F4857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0298" y="6550247"/>
            <a:ext cx="66498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e-BY" sz="1400" b="1" i="1" spc="80" dirty="0" smtClean="0">
                <a:solidFill>
                  <a:srgbClr val="1F4857"/>
                </a:solidFill>
              </a:rPr>
              <a:t>З фондаў Дзяржаўнага літаратурна-мемарыяльнага музея Якуба Коласа</a:t>
            </a:r>
            <a:endParaRPr lang="ru-RU" sz="1400" b="1" i="1" spc="80" dirty="0">
              <a:solidFill>
                <a:srgbClr val="1F485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5357826"/>
            <a:ext cx="42148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i="1" spc="70" dirty="0" smtClean="0">
                <a:solidFill>
                  <a:srgbClr val="1F4857"/>
                </a:solidFill>
              </a:rPr>
              <a:t>Янка </a:t>
            </a:r>
            <a:r>
              <a:rPr lang="ru-RU" sz="2000" b="1" i="1" spc="70" dirty="0" err="1" smtClean="0">
                <a:solidFill>
                  <a:srgbClr val="1F4857"/>
                </a:solidFill>
              </a:rPr>
              <a:t>Маўр</a:t>
            </a:r>
            <a:r>
              <a:rPr lang="ru-RU" sz="2000" b="1" i="1" spc="70" dirty="0" smtClean="0">
                <a:solidFill>
                  <a:srgbClr val="1F4857"/>
                </a:solidFill>
              </a:rPr>
              <a:t> </a:t>
            </a:r>
            <a:r>
              <a:rPr lang="ru-RU" sz="2000" b="1" i="1" spc="70" dirty="0" err="1" smtClean="0">
                <a:solidFill>
                  <a:srgbClr val="1F4857"/>
                </a:solidFill>
              </a:rPr>
              <a:t>і</a:t>
            </a:r>
            <a:r>
              <a:rPr lang="ru-RU" sz="2000" b="1" i="1" spc="70" dirty="0" smtClean="0">
                <a:solidFill>
                  <a:srgbClr val="1F4857"/>
                </a:solidFill>
              </a:rPr>
              <a:t> </a:t>
            </a:r>
            <a:r>
              <a:rPr lang="ru-RU" sz="2000" b="1" i="1" spc="70" dirty="0" err="1" smtClean="0">
                <a:solidFill>
                  <a:srgbClr val="1F4857"/>
                </a:solidFill>
              </a:rPr>
              <a:t>Якуб</a:t>
            </a:r>
            <a:r>
              <a:rPr lang="ru-RU" sz="2000" b="1" i="1" spc="70" dirty="0" smtClean="0">
                <a:solidFill>
                  <a:srgbClr val="1F4857"/>
                </a:solidFill>
              </a:rPr>
              <a:t> Колас </a:t>
            </a:r>
            <a:endParaRPr lang="en-US" sz="2000" b="1" i="1" spc="70" dirty="0" smtClean="0">
              <a:solidFill>
                <a:srgbClr val="1F4857"/>
              </a:solidFill>
            </a:endParaRPr>
          </a:p>
          <a:p>
            <a:pPr algn="r"/>
            <a:r>
              <a:rPr lang="be-BY" sz="2000" b="1" i="1" spc="70" dirty="0" smtClean="0">
                <a:solidFill>
                  <a:srgbClr val="1F4857"/>
                </a:solidFill>
              </a:rPr>
              <a:t>з унукам Сяргеем. </a:t>
            </a:r>
            <a:endParaRPr lang="en-US" sz="2000" b="1" i="1" spc="70" dirty="0" smtClean="0">
              <a:solidFill>
                <a:srgbClr val="1F4857"/>
              </a:solidFill>
            </a:endParaRPr>
          </a:p>
          <a:p>
            <a:pPr algn="r"/>
            <a:r>
              <a:rPr lang="be-BY" sz="2000" b="1" i="1" spc="70" dirty="0" smtClean="0">
                <a:solidFill>
                  <a:srgbClr val="1F4857"/>
                </a:solidFill>
              </a:rPr>
              <a:t>1952 г.</a:t>
            </a:r>
            <a:endParaRPr lang="ru-RU" sz="2000" b="1" i="1" spc="70" dirty="0">
              <a:solidFill>
                <a:srgbClr val="1F4857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43504" y="1571612"/>
            <a:ext cx="37862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spc="70" dirty="0" smtClean="0">
                <a:solidFill>
                  <a:srgbClr val="1F4857"/>
                </a:solidFill>
              </a:rPr>
              <a:t>Янка </a:t>
            </a:r>
            <a:r>
              <a:rPr lang="ru-RU" sz="2000" b="1" i="1" spc="70" dirty="0" err="1" smtClean="0">
                <a:solidFill>
                  <a:srgbClr val="1F4857"/>
                </a:solidFill>
              </a:rPr>
              <a:t>Маўр</a:t>
            </a:r>
            <a:r>
              <a:rPr lang="ru-RU" sz="2000" b="1" i="1" spc="70" dirty="0" smtClean="0">
                <a:solidFill>
                  <a:srgbClr val="1F4857"/>
                </a:solidFill>
              </a:rPr>
              <a:t> </a:t>
            </a:r>
            <a:r>
              <a:rPr lang="ru-RU" sz="2000" b="1" i="1" spc="70" dirty="0" err="1" smtClean="0">
                <a:solidFill>
                  <a:srgbClr val="1F4857"/>
                </a:solidFill>
              </a:rPr>
              <a:t>і</a:t>
            </a:r>
            <a:r>
              <a:rPr lang="ru-RU" sz="2000" b="1" i="1" spc="70" dirty="0" smtClean="0">
                <a:solidFill>
                  <a:srgbClr val="1F4857"/>
                </a:solidFill>
              </a:rPr>
              <a:t> </a:t>
            </a:r>
            <a:r>
              <a:rPr lang="ru-RU" sz="2000" b="1" i="1" spc="70" dirty="0" err="1" smtClean="0">
                <a:solidFill>
                  <a:srgbClr val="1F4857"/>
                </a:solidFill>
              </a:rPr>
              <a:t>Якуб</a:t>
            </a:r>
            <a:r>
              <a:rPr lang="ru-RU" sz="2000" b="1" i="1" spc="70" dirty="0" smtClean="0">
                <a:solidFill>
                  <a:srgbClr val="1F4857"/>
                </a:solidFill>
              </a:rPr>
              <a:t> Колас на </a:t>
            </a:r>
            <a:r>
              <a:rPr lang="ru-RU" sz="2000" b="1" i="1" spc="70" dirty="0" err="1" smtClean="0">
                <a:solidFill>
                  <a:srgbClr val="1F4857"/>
                </a:solidFill>
              </a:rPr>
              <a:t>адпачынку</a:t>
            </a:r>
            <a:r>
              <a:rPr lang="en-US" sz="2000" b="1" i="1" spc="70" dirty="0" smtClean="0">
                <a:solidFill>
                  <a:srgbClr val="1F4857"/>
                </a:solidFill>
              </a:rPr>
              <a:t> </a:t>
            </a:r>
            <a:r>
              <a:rPr lang="be-BY" sz="2000" b="1" i="1" spc="70" dirty="0" smtClean="0">
                <a:solidFill>
                  <a:srgbClr val="1F4857"/>
                </a:solidFill>
              </a:rPr>
              <a:t>ў Доме творчасці пісьменнікаў у</a:t>
            </a:r>
          </a:p>
          <a:p>
            <a:r>
              <a:rPr lang="be-BY" sz="2000" b="1" i="1" spc="70" dirty="0" smtClean="0">
                <a:solidFill>
                  <a:srgbClr val="1F4857"/>
                </a:solidFill>
              </a:rPr>
              <a:t>Каралішчавічах</a:t>
            </a:r>
            <a:r>
              <a:rPr lang="ru-RU" sz="2000" b="1" i="1" spc="70" dirty="0" smtClean="0">
                <a:solidFill>
                  <a:srgbClr val="1F4857"/>
                </a:solidFill>
              </a:rPr>
              <a:t>. 1953 г.</a:t>
            </a:r>
            <a:endParaRPr lang="ru-RU" sz="2000" b="1" i="1" spc="70" dirty="0">
              <a:solidFill>
                <a:srgbClr val="1F4857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438" y="0"/>
            <a:ext cx="89297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200" dirty="0" smtClean="0">
                <a:solidFill>
                  <a:schemeClr val="accent3">
                    <a:lumMod val="50000"/>
                  </a:schemeClr>
                </a:solidFill>
              </a:rPr>
              <a:t>Янка </a:t>
            </a:r>
            <a:r>
              <a:rPr lang="ru-RU" sz="2200" dirty="0" err="1" smtClean="0">
                <a:solidFill>
                  <a:schemeClr val="accent3">
                    <a:lumMod val="50000"/>
                  </a:schemeClr>
                </a:solidFill>
              </a:rPr>
              <a:t>Маўр</a:t>
            </a:r>
            <a:r>
              <a:rPr lang="ru-RU" sz="22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200" dirty="0" err="1" smtClean="0">
                <a:solidFill>
                  <a:schemeClr val="accent3">
                    <a:lumMod val="50000"/>
                  </a:schemeClr>
                </a:solidFill>
              </a:rPr>
              <a:t>знаходзіўся</a:t>
            </a:r>
            <a:r>
              <a:rPr lang="ru-RU" sz="22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200" dirty="0" err="1" smtClean="0">
                <a:solidFill>
                  <a:schemeClr val="accent3">
                    <a:lumMod val="50000"/>
                  </a:schemeClr>
                </a:solidFill>
              </a:rPr>
              <a:t>ў</a:t>
            </a:r>
            <a:r>
              <a:rPr lang="ru-RU" sz="22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200" dirty="0" err="1" smtClean="0">
                <a:solidFill>
                  <a:schemeClr val="accent3">
                    <a:lumMod val="50000"/>
                  </a:schemeClr>
                </a:solidFill>
              </a:rPr>
              <a:t>сяброўскіх</a:t>
            </a:r>
            <a:r>
              <a:rPr lang="ru-RU" sz="22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200" dirty="0" err="1" smtClean="0">
                <a:solidFill>
                  <a:schemeClr val="accent3">
                    <a:lumMod val="50000"/>
                  </a:schemeClr>
                </a:solidFill>
              </a:rPr>
              <a:t>адносінах</a:t>
            </a:r>
            <a:r>
              <a:rPr lang="ru-RU" sz="22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200" dirty="0" err="1" smtClean="0">
                <a:solidFill>
                  <a:schemeClr val="accent3">
                    <a:lumMod val="50000"/>
                  </a:schemeClr>
                </a:solidFill>
              </a:rPr>
              <a:t>з</a:t>
            </a:r>
            <a:r>
              <a:rPr lang="ru-RU" sz="22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200" dirty="0" err="1" smtClean="0">
                <a:solidFill>
                  <a:schemeClr val="accent3">
                    <a:lumMod val="50000"/>
                  </a:schemeClr>
                </a:solidFill>
              </a:rPr>
              <a:t>Якубам</a:t>
            </a:r>
            <a:r>
              <a:rPr lang="ru-RU" sz="2200" dirty="0" smtClean="0">
                <a:solidFill>
                  <a:schemeClr val="accent3">
                    <a:lumMod val="50000"/>
                  </a:schemeClr>
                </a:solidFill>
              </a:rPr>
              <a:t> Коласам. Яны </a:t>
            </a:r>
            <a:r>
              <a:rPr lang="ru-RU" sz="2200" dirty="0" err="1" smtClean="0">
                <a:solidFill>
                  <a:schemeClr val="accent3">
                    <a:lumMod val="50000"/>
                  </a:schemeClr>
                </a:solidFill>
              </a:rPr>
              <a:t>абодва</a:t>
            </a:r>
            <a:r>
              <a:rPr lang="ru-RU" sz="22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200" dirty="0" err="1" smtClean="0">
                <a:solidFill>
                  <a:schemeClr val="accent3">
                    <a:lumMod val="50000"/>
                  </a:schemeClr>
                </a:solidFill>
              </a:rPr>
              <a:t>вучыліся</a:t>
            </a:r>
            <a:r>
              <a:rPr lang="ru-RU" sz="22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200" dirty="0" err="1" smtClean="0">
                <a:solidFill>
                  <a:schemeClr val="accent3">
                    <a:lumMod val="50000"/>
                  </a:schemeClr>
                </a:solidFill>
              </a:rPr>
              <a:t>ў</a:t>
            </a:r>
            <a:r>
              <a:rPr lang="ru-RU" sz="22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200" dirty="0" err="1" smtClean="0">
                <a:solidFill>
                  <a:schemeClr val="accent3">
                    <a:lumMod val="50000"/>
                  </a:schemeClr>
                </a:solidFill>
              </a:rPr>
              <a:t>настаўніцкіх</a:t>
            </a:r>
            <a:r>
              <a:rPr lang="ru-RU" sz="22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200" dirty="0" err="1" smtClean="0">
                <a:solidFill>
                  <a:schemeClr val="accent3">
                    <a:lumMod val="50000"/>
                  </a:schemeClr>
                </a:solidFill>
              </a:rPr>
              <a:t>семінарыях</a:t>
            </a:r>
            <a:r>
              <a:rPr lang="ru-RU" sz="2200" dirty="0" smtClean="0">
                <a:solidFill>
                  <a:schemeClr val="accent3">
                    <a:lumMod val="50000"/>
                  </a:schemeClr>
                </a:solidFill>
              </a:rPr>
              <a:t>. </a:t>
            </a:r>
            <a:r>
              <a:rPr lang="ru-RU" sz="2200" dirty="0" err="1" smtClean="0">
                <a:solidFill>
                  <a:schemeClr val="accent3">
                    <a:lumMod val="50000"/>
                  </a:schemeClr>
                </a:solidFill>
              </a:rPr>
              <a:t>Абодва</a:t>
            </a:r>
            <a:r>
              <a:rPr lang="ru-RU" sz="22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200" dirty="0" err="1" smtClean="0">
                <a:solidFill>
                  <a:schemeClr val="accent3">
                    <a:lumMod val="50000"/>
                  </a:schemeClr>
                </a:solidFill>
              </a:rPr>
              <a:t>ўдзельнічалі</a:t>
            </a:r>
            <a:r>
              <a:rPr lang="ru-RU" sz="22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200" dirty="0" err="1" smtClean="0">
                <a:solidFill>
                  <a:schemeClr val="accent3">
                    <a:lumMod val="50000"/>
                  </a:schemeClr>
                </a:solidFill>
              </a:rPr>
              <a:t>ў</a:t>
            </a:r>
            <a:r>
              <a:rPr lang="ru-RU" sz="22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200" dirty="0" err="1" smtClean="0">
                <a:solidFill>
                  <a:schemeClr val="accent3">
                    <a:lumMod val="50000"/>
                  </a:schemeClr>
                </a:solidFill>
              </a:rPr>
              <a:t>настаўніцкім</a:t>
            </a:r>
            <a:r>
              <a:rPr lang="ru-RU" sz="22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200" dirty="0" err="1" smtClean="0">
                <a:solidFill>
                  <a:schemeClr val="accent3">
                    <a:lumMod val="50000"/>
                  </a:schemeClr>
                </a:solidFill>
              </a:rPr>
              <a:t>з'ездзе</a:t>
            </a:r>
            <a:r>
              <a:rPr lang="ru-RU" sz="22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200" dirty="0" err="1" smtClean="0">
                <a:solidFill>
                  <a:schemeClr val="accent3">
                    <a:lumMod val="50000"/>
                  </a:schemeClr>
                </a:solidFill>
              </a:rPr>
              <a:t>ў</a:t>
            </a:r>
            <a:r>
              <a:rPr lang="ru-RU" sz="2200" dirty="0" smtClean="0">
                <a:solidFill>
                  <a:schemeClr val="accent3">
                    <a:lumMod val="50000"/>
                  </a:schemeClr>
                </a:solidFill>
              </a:rPr>
              <a:t> 1906 г. </a:t>
            </a:r>
            <a:r>
              <a:rPr lang="ru-RU" sz="2200" dirty="0" err="1" smtClean="0">
                <a:solidFill>
                  <a:schemeClr val="accent3">
                    <a:lumMod val="50000"/>
                  </a:schemeClr>
                </a:solidFill>
              </a:rPr>
              <a:t>Пазней</a:t>
            </a:r>
            <a:r>
              <a:rPr lang="ru-RU" sz="22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200" dirty="0" err="1" smtClean="0">
                <a:solidFill>
                  <a:schemeClr val="accent3">
                    <a:lumMod val="50000"/>
                  </a:schemeClr>
                </a:solidFill>
              </a:rPr>
              <a:t>яны</a:t>
            </a:r>
            <a:r>
              <a:rPr lang="ru-RU" sz="22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200" dirty="0" err="1" smtClean="0">
                <a:solidFill>
                  <a:schemeClr val="accent3">
                    <a:lumMod val="50000"/>
                  </a:schemeClr>
                </a:solidFill>
              </a:rPr>
              <a:t>парадніліся</a:t>
            </a:r>
            <a:r>
              <a:rPr lang="ru-RU" sz="2200" dirty="0" smtClean="0">
                <a:solidFill>
                  <a:schemeClr val="accent3">
                    <a:lumMod val="50000"/>
                  </a:schemeClr>
                </a:solidFill>
              </a:rPr>
              <a:t>: дачка </a:t>
            </a:r>
            <a:r>
              <a:rPr lang="ru-RU" sz="2200" dirty="0" err="1" smtClean="0">
                <a:solidFill>
                  <a:schemeClr val="accent3">
                    <a:lumMod val="50000"/>
                  </a:schemeClr>
                </a:solidFill>
              </a:rPr>
              <a:t>Янкі</a:t>
            </a:r>
            <a:r>
              <a:rPr lang="ru-RU" sz="22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200" dirty="0" err="1" smtClean="0">
                <a:solidFill>
                  <a:schemeClr val="accent3">
                    <a:lumMod val="50000"/>
                  </a:schemeClr>
                </a:solidFill>
              </a:rPr>
              <a:t>Маўра</a:t>
            </a:r>
            <a:r>
              <a:rPr lang="ru-RU" sz="2200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sz="2200" dirty="0" err="1" smtClean="0">
                <a:solidFill>
                  <a:schemeClr val="accent3">
                    <a:lumMod val="50000"/>
                  </a:schemeClr>
                </a:solidFill>
              </a:rPr>
              <a:t>Наталля</a:t>
            </a:r>
            <a:r>
              <a:rPr lang="ru-RU" sz="2200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sz="2200" dirty="0" err="1" smtClean="0">
                <a:solidFill>
                  <a:schemeClr val="accent3">
                    <a:lumMod val="50000"/>
                  </a:schemeClr>
                </a:solidFill>
              </a:rPr>
              <a:t>выйшла</a:t>
            </a:r>
            <a:r>
              <a:rPr lang="ru-RU" sz="2200" dirty="0" smtClean="0">
                <a:solidFill>
                  <a:schemeClr val="accent3">
                    <a:lumMod val="50000"/>
                  </a:schemeClr>
                </a:solidFill>
              </a:rPr>
              <a:t> замуж за </a:t>
            </a:r>
            <a:r>
              <a:rPr lang="ru-RU" sz="2200" dirty="0" err="1" smtClean="0">
                <a:solidFill>
                  <a:schemeClr val="accent3">
                    <a:lumMod val="50000"/>
                  </a:schemeClr>
                </a:solidFill>
              </a:rPr>
              <a:t>малодшага</a:t>
            </a:r>
            <a:r>
              <a:rPr lang="ru-RU" sz="2200" dirty="0" smtClean="0">
                <a:solidFill>
                  <a:schemeClr val="accent3">
                    <a:lumMod val="50000"/>
                  </a:schemeClr>
                </a:solidFill>
              </a:rPr>
              <a:t> сына </a:t>
            </a:r>
            <a:r>
              <a:rPr lang="ru-RU" sz="2200" dirty="0" err="1" smtClean="0">
                <a:solidFill>
                  <a:schemeClr val="accent3">
                    <a:lumMod val="50000"/>
                  </a:schemeClr>
                </a:solidFill>
              </a:rPr>
              <a:t>Якуба</a:t>
            </a:r>
            <a:r>
              <a:rPr lang="ru-RU" sz="2200" dirty="0" smtClean="0">
                <a:solidFill>
                  <a:schemeClr val="accent3">
                    <a:lumMod val="50000"/>
                  </a:schemeClr>
                </a:solidFill>
              </a:rPr>
              <a:t> Коласа</a:t>
            </a:r>
            <a:r>
              <a:rPr lang="en-US" sz="2200" dirty="0" smtClean="0">
                <a:solidFill>
                  <a:schemeClr val="accent3">
                    <a:lumMod val="50000"/>
                  </a:schemeClr>
                </a:solidFill>
              </a:rPr>
              <a:t> –</a:t>
            </a:r>
            <a:r>
              <a:rPr lang="ru-RU" sz="22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200" dirty="0" err="1" smtClean="0">
                <a:solidFill>
                  <a:schemeClr val="accent3">
                    <a:lumMod val="50000"/>
                  </a:schemeClr>
                </a:solidFill>
              </a:rPr>
              <a:t>Міхася</a:t>
            </a:r>
            <a:r>
              <a:rPr lang="ru-RU" sz="2200" dirty="0" smtClean="0">
                <a:solidFill>
                  <a:schemeClr val="accent3">
                    <a:lumMod val="50000"/>
                  </a:schemeClr>
                </a:solidFill>
              </a:rPr>
              <a:t>. </a:t>
            </a:r>
          </a:p>
        </p:txBody>
      </p:sp>
      <p:pic>
        <p:nvPicPr>
          <p:cNvPr id="3074" name="Picture 2" descr="E:\Славутыя\Фота- Янка Маўр в музее\Якуб Колас і Янка Маўр з унукам Сяргеем, 1952 г 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48" y="3081897"/>
            <a:ext cx="4857752" cy="3490376"/>
          </a:xfrm>
          <a:prstGeom prst="rect">
            <a:avLst/>
          </a:prstGeom>
          <a:noFill/>
        </p:spPr>
      </p:pic>
      <p:pic>
        <p:nvPicPr>
          <p:cNvPr id="3075" name="Picture 3" descr="E:\Славутыя\Фота- Янка Маўр в музее\Янка Маўр і Якуб Колас. Каралішчавічы, 1953 г 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7" y="1501144"/>
            <a:ext cx="5003941" cy="32851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Box 12"/>
          <p:cNvSpPr txBox="1"/>
          <p:nvPr/>
        </p:nvSpPr>
        <p:spPr>
          <a:xfrm>
            <a:off x="0" y="6550223"/>
            <a:ext cx="66498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e-BY" sz="1400" b="1" i="1" spc="80" dirty="0" smtClean="0">
                <a:solidFill>
                  <a:srgbClr val="1F4857"/>
                </a:solidFill>
              </a:rPr>
              <a:t>З фондаў Дзяржаўнага літаратурна-мемарыяльнага музея Якуба Коласа</a:t>
            </a:r>
            <a:endParaRPr lang="ru-RU" sz="1400" b="1" i="1" spc="80" dirty="0">
              <a:solidFill>
                <a:srgbClr val="1F485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83582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e-BY" sz="2300" b="1" dirty="0" smtClean="0">
                <a:solidFill>
                  <a:srgbClr val="1F4857"/>
                </a:solidFill>
              </a:rPr>
              <a:t>3 жніўня 1971 г. </a:t>
            </a:r>
            <a:r>
              <a:rPr lang="be-BY" sz="2300" dirty="0" smtClean="0">
                <a:solidFill>
                  <a:srgbClr val="1F4857"/>
                </a:solidFill>
              </a:rPr>
              <a:t> </a:t>
            </a:r>
            <a:r>
              <a:rPr lang="ru-RU" sz="2300" dirty="0" smtClean="0">
                <a:solidFill>
                  <a:srgbClr val="1F4857"/>
                </a:solidFill>
              </a:rPr>
              <a:t>Янка </a:t>
            </a:r>
            <a:r>
              <a:rPr lang="ru-RU" sz="2300" dirty="0" err="1" smtClean="0">
                <a:solidFill>
                  <a:srgbClr val="1F4857"/>
                </a:solidFill>
              </a:rPr>
              <a:t>Маўр</a:t>
            </a:r>
            <a:r>
              <a:rPr lang="ru-RU" sz="2300" dirty="0" smtClean="0">
                <a:solidFill>
                  <a:srgbClr val="1F4857"/>
                </a:solidFill>
              </a:rPr>
              <a:t> </a:t>
            </a:r>
            <a:r>
              <a:rPr lang="be-BY" sz="2300" dirty="0" smtClean="0">
                <a:solidFill>
                  <a:srgbClr val="1F4857"/>
                </a:solidFill>
              </a:rPr>
              <a:t>памёр</a:t>
            </a:r>
            <a:r>
              <a:rPr lang="ru-RU" sz="2300" dirty="0" smtClean="0">
                <a:solidFill>
                  <a:srgbClr val="1F4857"/>
                </a:solidFill>
              </a:rPr>
              <a:t> на 89-м </a:t>
            </a:r>
            <a:r>
              <a:rPr lang="ru-RU" sz="2300" dirty="0" err="1" smtClean="0">
                <a:solidFill>
                  <a:srgbClr val="1F4857"/>
                </a:solidFill>
              </a:rPr>
              <a:t>годзе</a:t>
            </a:r>
            <a:r>
              <a:rPr lang="ru-RU" sz="2300" dirty="0" smtClean="0">
                <a:solidFill>
                  <a:srgbClr val="1F4857"/>
                </a:solidFill>
              </a:rPr>
              <a:t> </a:t>
            </a:r>
            <a:r>
              <a:rPr lang="ru-RU" sz="2300" dirty="0" err="1" smtClean="0">
                <a:solidFill>
                  <a:srgbClr val="1F4857"/>
                </a:solidFill>
              </a:rPr>
              <a:t>жыцця</a:t>
            </a:r>
            <a:r>
              <a:rPr lang="be-BY" sz="2300" dirty="0" smtClean="0">
                <a:solidFill>
                  <a:srgbClr val="1F4857"/>
                </a:solidFill>
              </a:rPr>
              <a:t>. </a:t>
            </a:r>
          </a:p>
          <a:p>
            <a:pPr algn="ctr"/>
            <a:r>
              <a:rPr lang="be-BY" sz="2300" dirty="0" smtClean="0">
                <a:solidFill>
                  <a:srgbClr val="1F4857"/>
                </a:solidFill>
              </a:rPr>
              <a:t>Пахаваны на Усходніх могілках.</a:t>
            </a:r>
            <a:endParaRPr lang="ru-RU" sz="2300" dirty="0" smtClean="0">
              <a:solidFill>
                <a:srgbClr val="1F4857"/>
              </a:solidFill>
            </a:endParaRPr>
          </a:p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8" y="714356"/>
            <a:ext cx="3857620" cy="10121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8" y="1500174"/>
            <a:ext cx="3857620" cy="50720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313" name="Picture 1" descr="E:\Славутыя\мавр_презентация\Могила_писателя_Янки_Мавра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34091" y="785794"/>
            <a:ext cx="4338503" cy="57864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0" y="6550247"/>
            <a:ext cx="41317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e-BY" sz="1400" b="1" i="1" spc="80" dirty="0" smtClean="0">
                <a:solidFill>
                  <a:srgbClr val="1F4857"/>
                </a:solidFill>
              </a:rPr>
              <a:t>З фондаў Нацыянальнай бібліятэкі Беларусі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E:\Славутыя\Фотографии_Мавра_Короткевича\DSC_01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4357686" cy="49296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2467" name="Picture 3" descr="E:\Славутыя\Фотографии_Мавра_Короткевича\DSC_02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28736"/>
            <a:ext cx="6000760" cy="32908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2468" name="Picture 4" descr="E:\Славутыя\Фотографии_Мавра_Короткевича\DSC_02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500570"/>
            <a:ext cx="6018119" cy="20716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4500562" y="53624"/>
            <a:ext cx="44291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>
                <a:solidFill>
                  <a:srgbClr val="1F4857"/>
                </a:solidFill>
              </a:rPr>
              <a:t>У</a:t>
            </a:r>
            <a:r>
              <a:rPr lang="ru-RU" sz="2200" b="1" dirty="0" smtClean="0">
                <a:solidFill>
                  <a:srgbClr val="1F4857"/>
                </a:solidFill>
              </a:rPr>
              <a:t> 1972 </a:t>
            </a:r>
            <a:r>
              <a:rPr lang="ru-RU" sz="2200" dirty="0" err="1" smtClean="0">
                <a:solidFill>
                  <a:srgbClr val="1F4857"/>
                </a:solidFill>
              </a:rPr>
              <a:t>годзе</a:t>
            </a:r>
            <a:r>
              <a:rPr lang="ru-RU" sz="2200" dirty="0" smtClean="0">
                <a:solidFill>
                  <a:srgbClr val="1F4857"/>
                </a:solidFill>
              </a:rPr>
              <a:t>, ужо </a:t>
            </a:r>
            <a:r>
              <a:rPr lang="ru-RU" sz="2200" dirty="0" err="1" smtClean="0">
                <a:solidFill>
                  <a:srgbClr val="1F4857"/>
                </a:solidFill>
              </a:rPr>
              <a:t>пасмяротна</a:t>
            </a:r>
            <a:r>
              <a:rPr lang="ru-RU" sz="2200" dirty="0" smtClean="0">
                <a:solidFill>
                  <a:srgbClr val="1F4857"/>
                </a:solidFill>
              </a:rPr>
              <a:t>, Янка </a:t>
            </a:r>
            <a:r>
              <a:rPr lang="ru-RU" sz="2200" dirty="0" err="1" smtClean="0">
                <a:solidFill>
                  <a:srgbClr val="1F4857"/>
                </a:solidFill>
              </a:rPr>
              <a:t>Маўр</a:t>
            </a:r>
            <a:r>
              <a:rPr lang="ru-RU" sz="2200" dirty="0" smtClean="0">
                <a:solidFill>
                  <a:srgbClr val="1F4857"/>
                </a:solidFill>
              </a:rPr>
              <a:t> </a:t>
            </a:r>
            <a:r>
              <a:rPr lang="ru-RU" sz="2200" dirty="0" err="1" smtClean="0">
                <a:solidFill>
                  <a:srgbClr val="1F4857"/>
                </a:solidFill>
              </a:rPr>
              <a:t>адзначаны</a:t>
            </a:r>
            <a:r>
              <a:rPr lang="ru-RU" sz="2200" dirty="0" smtClean="0">
                <a:solidFill>
                  <a:srgbClr val="1F4857"/>
                </a:solidFill>
              </a:rPr>
              <a:t> </a:t>
            </a:r>
            <a:r>
              <a:rPr lang="ru-RU" sz="2200" dirty="0" err="1" smtClean="0">
                <a:solidFill>
                  <a:srgbClr val="1F4857"/>
                </a:solidFill>
              </a:rPr>
              <a:t>Дзяржаўнай</a:t>
            </a:r>
            <a:r>
              <a:rPr lang="ru-RU" sz="2200" dirty="0" smtClean="0">
                <a:solidFill>
                  <a:srgbClr val="1F4857"/>
                </a:solidFill>
              </a:rPr>
              <a:t> </a:t>
            </a:r>
            <a:r>
              <a:rPr lang="ru-RU" sz="2200" dirty="0" err="1" smtClean="0">
                <a:solidFill>
                  <a:srgbClr val="1F4857"/>
                </a:solidFill>
              </a:rPr>
              <a:t>літаратурнай</a:t>
            </a:r>
            <a:r>
              <a:rPr lang="ru-RU" sz="2200" dirty="0" smtClean="0">
                <a:solidFill>
                  <a:srgbClr val="1F4857"/>
                </a:solidFill>
              </a:rPr>
              <a:t> </a:t>
            </a:r>
            <a:r>
              <a:rPr lang="ru-RU" sz="2200" dirty="0" err="1" smtClean="0">
                <a:solidFill>
                  <a:srgbClr val="1F4857"/>
                </a:solidFill>
              </a:rPr>
              <a:t>прэміяй</a:t>
            </a:r>
            <a:r>
              <a:rPr lang="ru-RU" sz="2200" dirty="0" smtClean="0">
                <a:solidFill>
                  <a:srgbClr val="1F4857"/>
                </a:solidFill>
              </a:rPr>
              <a:t> БССР. </a:t>
            </a:r>
            <a:r>
              <a:rPr lang="be-BY" sz="2200" dirty="0" smtClean="0">
                <a:solidFill>
                  <a:srgbClr val="1F4857"/>
                </a:solidFill>
              </a:rPr>
              <a:t>Па рашэнн</a:t>
            </a:r>
            <a:r>
              <a:rPr lang="en-US" sz="2200" dirty="0" err="1" smtClean="0">
                <a:solidFill>
                  <a:srgbClr val="1F4857"/>
                </a:solidFill>
              </a:rPr>
              <a:t>i</a:t>
            </a:r>
            <a:r>
              <a:rPr lang="be-BY" sz="2200" dirty="0" smtClean="0">
                <a:solidFill>
                  <a:srgbClr val="1F4857"/>
                </a:solidFill>
              </a:rPr>
              <a:t> ЮНЕСКА ў </a:t>
            </a:r>
            <a:r>
              <a:rPr lang="be-BY" sz="2200" b="1" dirty="0" smtClean="0">
                <a:solidFill>
                  <a:srgbClr val="1F4857"/>
                </a:solidFill>
              </a:rPr>
              <a:t>1983</a:t>
            </a:r>
            <a:r>
              <a:rPr lang="be-BY" sz="2200" dirty="0" smtClean="0">
                <a:solidFill>
                  <a:srgbClr val="1F4857"/>
                </a:solidFill>
              </a:rPr>
              <a:t> годзе</a:t>
            </a:r>
            <a:endParaRPr lang="ru-RU" dirty="0">
              <a:solidFill>
                <a:srgbClr val="1F4857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72198" y="1348824"/>
            <a:ext cx="3071802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sz="2200" dirty="0" smtClean="0">
                <a:solidFill>
                  <a:srgbClr val="1F4857"/>
                </a:solidFill>
              </a:rPr>
              <a:t>ст</a:t>
            </a:r>
            <a:r>
              <a:rPr lang="ru-RU" sz="2200" dirty="0" smtClean="0">
                <a:solidFill>
                  <a:srgbClr val="1F4857"/>
                </a:solidFill>
              </a:rPr>
              <a:t>а</a:t>
            </a:r>
            <a:r>
              <a:rPr lang="be-BY" sz="2200" dirty="0" smtClean="0">
                <a:solidFill>
                  <a:srgbClr val="1F4857"/>
                </a:solidFill>
              </a:rPr>
              <a:t>гадовы юбілей Янкі Маўра святкаваўся ва</a:t>
            </a:r>
            <a:r>
              <a:rPr lang="en-US" sz="2200" dirty="0" smtClean="0">
                <a:solidFill>
                  <a:srgbClr val="1F4857"/>
                </a:solidFill>
              </a:rPr>
              <a:t> </a:t>
            </a:r>
            <a:r>
              <a:rPr lang="be-BY" sz="2200" dirty="0" smtClean="0">
                <a:solidFill>
                  <a:srgbClr val="1F4857"/>
                </a:solidFill>
              </a:rPr>
              <a:t>ўсім свеце. </a:t>
            </a:r>
            <a:endParaRPr lang="ru-RU" sz="2200" dirty="0" smtClean="0">
              <a:solidFill>
                <a:srgbClr val="1F4857"/>
              </a:solidFill>
            </a:endParaRPr>
          </a:p>
          <a:p>
            <a:r>
              <a:rPr lang="be-BY" sz="2200" dirty="0" smtClean="0">
                <a:solidFill>
                  <a:srgbClr val="1F4857"/>
                </a:solidFill>
              </a:rPr>
              <a:t>У </a:t>
            </a:r>
            <a:r>
              <a:rPr lang="be-BY" sz="2200" b="1" dirty="0" smtClean="0">
                <a:solidFill>
                  <a:srgbClr val="1F4857"/>
                </a:solidFill>
              </a:rPr>
              <a:t>1993 </a:t>
            </a:r>
            <a:r>
              <a:rPr lang="be-BY" sz="2200" dirty="0" smtClean="0">
                <a:solidFill>
                  <a:srgbClr val="1F4857"/>
                </a:solidFill>
              </a:rPr>
              <a:t>годзе, у сувязі са 110-годдзем з дня нараджэння, у Рэспубліцы Беларусь устаноўлена літаратурная </a:t>
            </a:r>
          </a:p>
          <a:p>
            <a:r>
              <a:rPr lang="be-BY" sz="2200" dirty="0" smtClean="0">
                <a:solidFill>
                  <a:srgbClr val="1F4857"/>
                </a:solidFill>
              </a:rPr>
              <a:t>прэмія імя Янкі Маўра, </a:t>
            </a:r>
          </a:p>
          <a:p>
            <a:r>
              <a:rPr lang="be-BY" sz="2200" dirty="0" smtClean="0">
                <a:solidFill>
                  <a:srgbClr val="1F4857"/>
                </a:solidFill>
              </a:rPr>
              <a:t>якая штогод прысуджаецца беларускім пісьменнікам </a:t>
            </a:r>
          </a:p>
          <a:p>
            <a:r>
              <a:rPr lang="be-BY" sz="2200" dirty="0" smtClean="0">
                <a:solidFill>
                  <a:srgbClr val="1F4857"/>
                </a:solidFill>
              </a:rPr>
              <a:t>за лепшыя творы для дзяцей і юнацтва.</a:t>
            </a:r>
            <a:endParaRPr lang="ru-RU" sz="2200" dirty="0">
              <a:solidFill>
                <a:srgbClr val="1F4857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572272"/>
            <a:ext cx="4745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sz="1400" b="1" i="1" spc="80" dirty="0" smtClean="0">
                <a:solidFill>
                  <a:srgbClr val="1F4857"/>
                </a:solidFill>
              </a:rPr>
              <a:t>З фондаў Нацыянальнай бібліятэкі Беларусі</a:t>
            </a:r>
            <a:endParaRPr lang="ru-RU" sz="1400" b="1" i="1" spc="80" dirty="0">
              <a:solidFill>
                <a:srgbClr val="1F485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85918" y="15716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63491" name="Picture 3" descr="E:\Славутыя\мавр_презентация\MonoLIT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72032" cy="34290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0" y="3429000"/>
            <a:ext cx="55130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e-BY" sz="1600" b="1" i="1" spc="70" dirty="0" smtClean="0">
                <a:solidFill>
                  <a:srgbClr val="1F4857"/>
                </a:solidFill>
              </a:rPr>
              <a:t>Дом, у якім жыў Я.</a:t>
            </a:r>
            <a:r>
              <a:rPr lang="en-US" sz="1600" b="1" i="1" spc="70" dirty="0" smtClean="0">
                <a:solidFill>
                  <a:srgbClr val="1F4857"/>
                </a:solidFill>
              </a:rPr>
              <a:t> </a:t>
            </a:r>
            <a:r>
              <a:rPr lang="be-BY" sz="1600" b="1" i="1" spc="70" dirty="0" smtClean="0">
                <a:solidFill>
                  <a:srgbClr val="1F4857"/>
                </a:solidFill>
              </a:rPr>
              <a:t>Маўр (г. Мінск,вул. К. Маркса, 36)</a:t>
            </a:r>
            <a:endParaRPr lang="ru-RU" sz="1600" b="1" i="1" spc="70" dirty="0">
              <a:solidFill>
                <a:srgbClr val="1F4857"/>
              </a:solidFill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3"/>
          <a:srcRect r="2040"/>
          <a:stretch>
            <a:fillRect/>
          </a:stretch>
        </p:blipFill>
        <p:spPr bwMode="auto">
          <a:xfrm>
            <a:off x="5500694" y="142852"/>
            <a:ext cx="3429024" cy="2000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/>
          <p:nvPr/>
        </p:nvPicPr>
        <p:blipFill>
          <a:blip r:embed="rId4"/>
          <a:srcRect r="4167"/>
          <a:stretch>
            <a:fillRect/>
          </a:stretch>
        </p:blipFill>
        <p:spPr bwMode="auto">
          <a:xfrm>
            <a:off x="5500694" y="2071678"/>
            <a:ext cx="3429024" cy="45005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" y="3786190"/>
            <a:ext cx="1928793" cy="30718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/>
          <p:nvPr/>
        </p:nvPicPr>
        <p:blipFill>
          <a:blip r:embed="rId6"/>
          <a:srcRect b="2325"/>
          <a:stretch>
            <a:fillRect/>
          </a:stretch>
        </p:blipFill>
        <p:spPr bwMode="auto">
          <a:xfrm>
            <a:off x="1643042" y="3786190"/>
            <a:ext cx="2143140" cy="30718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143240" y="3786190"/>
            <a:ext cx="2214578" cy="30718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5012260" y="6550247"/>
            <a:ext cx="41317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e-BY" sz="1400" b="1" i="1" spc="80" dirty="0" smtClean="0">
                <a:solidFill>
                  <a:srgbClr val="1F4857"/>
                </a:solidFill>
              </a:rPr>
              <a:t>З фондаў Нацыянальнай бібліятэкі Беларусі</a:t>
            </a:r>
            <a:endParaRPr lang="ru-RU" sz="1400" b="1" i="1" spc="80" dirty="0">
              <a:solidFill>
                <a:srgbClr val="1F485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857752" y="415409"/>
            <a:ext cx="3809067" cy="2370649"/>
          </a:xfrm>
          <a:prstGeom prst="rect">
            <a:avLst/>
          </a:prstGeom>
          <a:gradFill>
            <a:gsLst>
              <a:gs pos="0">
                <a:schemeClr val="accent2">
                  <a:lumMod val="20000"/>
                  <a:lumOff val="80000"/>
                  <a:alpha val="32000"/>
                </a:schemeClr>
              </a:gs>
              <a:gs pos="0">
                <a:schemeClr val="accent3">
                  <a:lumMod val="20000"/>
                  <a:lumOff val="80000"/>
                  <a:alpha val="0"/>
                </a:schemeClr>
              </a:gs>
              <a:gs pos="34000">
                <a:schemeClr val="accent2">
                  <a:lumMod val="20000"/>
                  <a:lumOff val="80000"/>
                  <a:alpha val="11000"/>
                </a:schemeClr>
              </a:gs>
            </a:gsLst>
            <a:lin ang="5400000" scaled="0"/>
          </a:gra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ru-RU" sz="2300" dirty="0" smtClean="0">
                <a:solidFill>
                  <a:srgbClr val="1F4857"/>
                </a:solidFill>
              </a:rPr>
              <a:t>Да 130-годдзя </a:t>
            </a:r>
            <a:r>
              <a:rPr lang="ru-RU" sz="2300" dirty="0" err="1" smtClean="0">
                <a:solidFill>
                  <a:srgbClr val="1F4857"/>
                </a:solidFill>
              </a:rPr>
              <a:t>з</a:t>
            </a:r>
            <a:r>
              <a:rPr lang="ru-RU" sz="2300" dirty="0" smtClean="0">
                <a:solidFill>
                  <a:srgbClr val="1F4857"/>
                </a:solidFill>
              </a:rPr>
              <a:t> дня </a:t>
            </a:r>
            <a:r>
              <a:rPr lang="ru-RU" sz="2300" dirty="0" err="1" smtClean="0">
                <a:solidFill>
                  <a:srgbClr val="1F4857"/>
                </a:solidFill>
              </a:rPr>
              <a:t>нараджэння</a:t>
            </a:r>
            <a:r>
              <a:rPr lang="ru-RU" sz="2300" dirty="0" smtClean="0">
                <a:solidFill>
                  <a:srgbClr val="1F4857"/>
                </a:solidFill>
              </a:rPr>
              <a:t> </a:t>
            </a:r>
            <a:r>
              <a:rPr lang="ru-RU" sz="2300" dirty="0" err="1" smtClean="0">
                <a:solidFill>
                  <a:srgbClr val="1F4857"/>
                </a:solidFill>
              </a:rPr>
              <a:t>Янкі</a:t>
            </a:r>
            <a:r>
              <a:rPr lang="ru-RU" sz="2300" dirty="0" smtClean="0">
                <a:solidFill>
                  <a:srgbClr val="1F4857"/>
                </a:solidFill>
              </a:rPr>
              <a:t> </a:t>
            </a:r>
            <a:r>
              <a:rPr lang="ru-RU" sz="2300" dirty="0" err="1" smtClean="0">
                <a:solidFill>
                  <a:srgbClr val="1F4857"/>
                </a:solidFill>
              </a:rPr>
              <a:t>Маўра</a:t>
            </a:r>
            <a:r>
              <a:rPr lang="ru-RU" sz="2300" dirty="0" smtClean="0">
                <a:solidFill>
                  <a:srgbClr val="1F4857"/>
                </a:solidFill>
              </a:rPr>
              <a:t> </a:t>
            </a:r>
            <a:r>
              <a:rPr lang="ru-RU" sz="2300" dirty="0" err="1" smtClean="0">
                <a:solidFill>
                  <a:srgbClr val="1F4857"/>
                </a:solidFill>
              </a:rPr>
              <a:t>ў</a:t>
            </a:r>
            <a:r>
              <a:rPr lang="ru-RU" sz="2300" dirty="0" smtClean="0">
                <a:solidFill>
                  <a:srgbClr val="1F4857"/>
                </a:solidFill>
              </a:rPr>
              <a:t> </a:t>
            </a:r>
            <a:r>
              <a:rPr lang="ru-RU" sz="2300" dirty="0" err="1" smtClean="0">
                <a:solidFill>
                  <a:srgbClr val="1F4857"/>
                </a:solidFill>
              </a:rPr>
              <a:t>Нацыянальнай</a:t>
            </a:r>
            <a:r>
              <a:rPr lang="ru-RU" sz="2300" dirty="0" smtClean="0">
                <a:solidFill>
                  <a:srgbClr val="1F4857"/>
                </a:solidFill>
              </a:rPr>
              <a:t> </a:t>
            </a:r>
            <a:r>
              <a:rPr lang="ru-RU" sz="2300" dirty="0" err="1" smtClean="0">
                <a:solidFill>
                  <a:srgbClr val="1F4857"/>
                </a:solidFill>
              </a:rPr>
              <a:t>бібліятэцы</a:t>
            </a:r>
            <a:r>
              <a:rPr lang="ru-RU" sz="2300" dirty="0" smtClean="0">
                <a:solidFill>
                  <a:srgbClr val="1F4857"/>
                </a:solidFill>
              </a:rPr>
              <a:t> </a:t>
            </a:r>
          </a:p>
          <a:p>
            <a:pPr>
              <a:lnSpc>
                <a:spcPts val="3000"/>
              </a:lnSpc>
            </a:pPr>
            <a:r>
              <a:rPr lang="ru-RU" sz="2300" dirty="0" err="1" smtClean="0">
                <a:solidFill>
                  <a:srgbClr val="1F4857"/>
                </a:solidFill>
              </a:rPr>
              <a:t>Беларусі</a:t>
            </a:r>
            <a:r>
              <a:rPr lang="ru-RU" sz="2300" dirty="0" smtClean="0">
                <a:solidFill>
                  <a:srgbClr val="1F4857"/>
                </a:solidFill>
              </a:rPr>
              <a:t> была </a:t>
            </a:r>
            <a:r>
              <a:rPr lang="ru-RU" sz="2300" dirty="0" err="1" smtClean="0">
                <a:solidFill>
                  <a:srgbClr val="1F4857"/>
                </a:solidFill>
              </a:rPr>
              <a:t>падрыхтавана</a:t>
            </a:r>
            <a:r>
              <a:rPr lang="ru-RU" sz="2300" dirty="0" smtClean="0">
                <a:solidFill>
                  <a:srgbClr val="1F4857"/>
                </a:solidFill>
              </a:rPr>
              <a:t> </a:t>
            </a:r>
            <a:r>
              <a:rPr lang="be-BY" sz="2300" dirty="0" smtClean="0">
                <a:solidFill>
                  <a:srgbClr val="1F4857"/>
                </a:solidFill>
              </a:rPr>
              <a:t>выстава </a:t>
            </a:r>
            <a:r>
              <a:rPr lang="ru-RU" sz="2300" dirty="0" smtClean="0">
                <a:solidFill>
                  <a:srgbClr val="1F4857"/>
                </a:solidFill>
              </a:rPr>
              <a:t>«</a:t>
            </a:r>
            <a:r>
              <a:rPr lang="be-BY" sz="2300" dirty="0" smtClean="0">
                <a:solidFill>
                  <a:srgbClr val="1F4857"/>
                </a:solidFill>
              </a:rPr>
              <a:t>Чараўнік з краіны дзяцінства</a:t>
            </a:r>
            <a:r>
              <a:rPr lang="ru-RU" sz="2300" dirty="0" smtClean="0">
                <a:solidFill>
                  <a:srgbClr val="1F4857"/>
                </a:solidFill>
              </a:rPr>
              <a:t>».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28992" y="1643050"/>
            <a:ext cx="38504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dirty="0" smtClean="0">
                <a:solidFill>
                  <a:schemeClr val="accent4">
                    <a:lumMod val="50000"/>
                  </a:schemeClr>
                </a:solidFill>
              </a:rPr>
              <a:t>У</a:t>
            </a:r>
            <a:endParaRPr lang="ru-RU" sz="22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026" name="Picture 2" descr="E:\Славутыя\мавр_презентация\к 130 леті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214314"/>
            <a:ext cx="4661312" cy="62150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218" name="Picture 2" descr="E:\Славутыя\мавр_презентация\к 130-летію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91064" y="3000372"/>
            <a:ext cx="4381530" cy="32861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Славутыя\Фота- Янка Маўр в музее\1.Удзельнікі нелагальнага настаўніцкага з'езда (Сярод іх Якуб Колас і Янка Маўр), 1926 г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06" y="2571744"/>
            <a:ext cx="5803516" cy="40005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71406" y="-71462"/>
            <a:ext cx="8929718" cy="2671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900"/>
              </a:lnSpc>
            </a:pPr>
            <a:r>
              <a:rPr lang="be-BY" sz="2300" dirty="0" smtClean="0">
                <a:solidFill>
                  <a:srgbClr val="1F4857"/>
                </a:solidFill>
              </a:rPr>
              <a:t>Завочна знаёміцца з маладым настаўнікам з-пад Смалявіч  Канстанцінам Міхайлавічам  Міцкевічам (Якубам Коласам).</a:t>
            </a:r>
            <a:endParaRPr lang="ru-RU" sz="2300" dirty="0" smtClean="0">
              <a:solidFill>
                <a:srgbClr val="1F4857"/>
              </a:solidFill>
            </a:endParaRPr>
          </a:p>
          <a:p>
            <a:pPr algn="just">
              <a:lnSpc>
                <a:spcPts val="2900"/>
              </a:lnSpc>
            </a:pPr>
            <a:r>
              <a:rPr lang="be-BY" sz="2300" b="1" dirty="0" smtClean="0">
                <a:solidFill>
                  <a:srgbClr val="1F4857"/>
                </a:solidFill>
              </a:rPr>
              <a:t>1906 г. </a:t>
            </a:r>
            <a:r>
              <a:rPr lang="be-BY" sz="2300" dirty="0" smtClean="0">
                <a:solidFill>
                  <a:srgbClr val="1F4857"/>
                </a:solidFill>
              </a:rPr>
              <a:t>– прыняў удзел у нелегальным настаўніцкім з’ездзе ў вёсцы Мікалаеўшчына (Стаўбцоўскі раён Мінскай вобласці). Тут Янка Маўр і Якуб Колас упершыню сустрэліся і пасябравалі на ўсё жыццё.</a:t>
            </a:r>
            <a:endParaRPr lang="ru-RU" sz="2300" dirty="0" smtClean="0">
              <a:solidFill>
                <a:srgbClr val="1F4857"/>
              </a:solidFill>
            </a:endParaRPr>
          </a:p>
          <a:p>
            <a:pPr algn="just">
              <a:lnSpc>
                <a:spcPts val="2900"/>
              </a:lnSpc>
            </a:pPr>
            <a:r>
              <a:rPr lang="be-BY" sz="2300" dirty="0" smtClean="0">
                <a:solidFill>
                  <a:srgbClr val="1F4857"/>
                </a:solidFill>
              </a:rPr>
              <a:t>За ўдзел у з’ездзе Янка Маўр быў звольнены з працы і трапіў пад нагляд паліцыі.</a:t>
            </a:r>
            <a:endParaRPr lang="ru-RU" sz="2300" dirty="0">
              <a:solidFill>
                <a:srgbClr val="1F4857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29322" y="3214686"/>
            <a:ext cx="3214678" cy="2785378"/>
          </a:xfrm>
          <a:prstGeom prst="rect">
            <a:avLst/>
          </a:prstGeom>
          <a:gradFill>
            <a:gsLst>
              <a:gs pos="100000">
                <a:schemeClr val="accent2">
                  <a:lumMod val="40000"/>
                  <a:lumOff val="60000"/>
                  <a:alpha val="14000"/>
                </a:schemeClr>
              </a:gs>
              <a:gs pos="0">
                <a:schemeClr val="accent3">
                  <a:lumMod val="20000"/>
                  <a:lumOff val="80000"/>
                  <a:alpha val="3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5400000" scaled="0"/>
          </a:gra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be-BY" sz="2000" b="1" i="1" spc="70" dirty="0" smtClean="0">
                <a:solidFill>
                  <a:srgbClr val="1F4857"/>
                </a:solidFill>
              </a:rPr>
              <a:t>Аляксандр Сянкевіч, </a:t>
            </a:r>
          </a:p>
          <a:p>
            <a:pPr>
              <a:spcBef>
                <a:spcPts val="300"/>
              </a:spcBef>
            </a:pPr>
            <a:r>
              <a:rPr lang="be-BY" sz="2000" b="1" i="1" spc="70" dirty="0" smtClean="0">
                <a:solidFill>
                  <a:srgbClr val="1F4857"/>
                </a:solidFill>
              </a:rPr>
              <a:t>Якуб Колас, </a:t>
            </a:r>
            <a:endParaRPr lang="en-US" sz="2000" b="1" i="1" spc="70" dirty="0" smtClean="0">
              <a:solidFill>
                <a:srgbClr val="1F4857"/>
              </a:solidFill>
            </a:endParaRPr>
          </a:p>
          <a:p>
            <a:pPr>
              <a:spcBef>
                <a:spcPts val="300"/>
              </a:spcBef>
            </a:pPr>
            <a:r>
              <a:rPr lang="be-BY" sz="2000" b="1" i="1" spc="70" dirty="0" smtClean="0">
                <a:solidFill>
                  <a:srgbClr val="1F4857"/>
                </a:solidFill>
              </a:rPr>
              <a:t>Іван Лапцэвіч, </a:t>
            </a:r>
          </a:p>
          <a:p>
            <a:pPr>
              <a:spcBef>
                <a:spcPts val="300"/>
              </a:spcBef>
            </a:pPr>
            <a:r>
              <a:rPr lang="be-BY" sz="2000" b="1" i="1" spc="70" dirty="0" smtClean="0">
                <a:solidFill>
                  <a:srgbClr val="1F4857"/>
                </a:solidFill>
              </a:rPr>
              <a:t>Сямён Самахвал, </a:t>
            </a:r>
            <a:endParaRPr lang="en-US" sz="2000" b="1" i="1" spc="70" dirty="0" smtClean="0">
              <a:solidFill>
                <a:srgbClr val="1F4857"/>
              </a:solidFill>
            </a:endParaRPr>
          </a:p>
          <a:p>
            <a:pPr>
              <a:spcBef>
                <a:spcPts val="300"/>
              </a:spcBef>
            </a:pPr>
            <a:r>
              <a:rPr lang="be-BY" sz="2000" b="1" i="1" spc="70" dirty="0" smtClean="0">
                <a:solidFill>
                  <a:srgbClr val="1F4857"/>
                </a:solidFill>
              </a:rPr>
              <a:t>Іван Фёдараў (Янка Маўр), </a:t>
            </a:r>
            <a:endParaRPr lang="en-US" sz="2000" b="1" i="1" spc="70" dirty="0" smtClean="0">
              <a:solidFill>
                <a:srgbClr val="1F4857"/>
              </a:solidFill>
            </a:endParaRPr>
          </a:p>
          <a:p>
            <a:pPr>
              <a:spcBef>
                <a:spcPts val="300"/>
              </a:spcBef>
            </a:pPr>
            <a:r>
              <a:rPr lang="be-BY" sz="2000" b="1" i="1" spc="70" dirty="0" smtClean="0">
                <a:solidFill>
                  <a:srgbClr val="1F4857"/>
                </a:solidFill>
              </a:rPr>
              <a:t>Фёдар Калечыц – </a:t>
            </a:r>
          </a:p>
          <a:p>
            <a:pPr>
              <a:spcBef>
                <a:spcPts val="300"/>
              </a:spcBef>
            </a:pPr>
            <a:r>
              <a:rPr lang="be-BY" sz="2000" b="1" i="1" spc="70" dirty="0" smtClean="0">
                <a:solidFill>
                  <a:srgbClr val="1F4857"/>
                </a:solidFill>
              </a:rPr>
              <a:t>на сустрэчы праз 20 год</a:t>
            </a:r>
            <a:endParaRPr lang="ru-RU" sz="2000" b="1" spc="70" dirty="0">
              <a:solidFill>
                <a:srgbClr val="1F4857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57686" y="31432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550223"/>
            <a:ext cx="6927346" cy="307777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 rtlCol="0">
            <a:spAutoFit/>
          </a:bodyPr>
          <a:lstStyle/>
          <a:p>
            <a:r>
              <a:rPr lang="be-BY" sz="1400" b="1" i="1" spc="100" dirty="0" smtClean="0">
                <a:solidFill>
                  <a:srgbClr val="1F4857"/>
                </a:solidFill>
              </a:rPr>
              <a:t>З фондаў Дзяржаўнага літаратурна-мемарыяльнага музея Якуба Коласа</a:t>
            </a:r>
            <a:endParaRPr lang="ru-RU" sz="1400" b="1" i="1" spc="100" dirty="0">
              <a:solidFill>
                <a:srgbClr val="1F485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314" y="0"/>
            <a:ext cx="8643966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300" dirty="0" smtClean="0">
                <a:solidFill>
                  <a:srgbClr val="1F4857"/>
                </a:solidFill>
              </a:rPr>
              <a:t>Да 130-годдзя </a:t>
            </a:r>
            <a:r>
              <a:rPr lang="ru-RU" sz="2300" dirty="0" err="1" smtClean="0">
                <a:solidFill>
                  <a:srgbClr val="1F4857"/>
                </a:solidFill>
              </a:rPr>
              <a:t>з</a:t>
            </a:r>
            <a:r>
              <a:rPr lang="ru-RU" sz="2300" dirty="0" smtClean="0">
                <a:solidFill>
                  <a:srgbClr val="1F4857"/>
                </a:solidFill>
              </a:rPr>
              <a:t> дня </a:t>
            </a:r>
            <a:r>
              <a:rPr lang="ru-RU" sz="2300" dirty="0" err="1" smtClean="0">
                <a:solidFill>
                  <a:srgbClr val="1F4857"/>
                </a:solidFill>
              </a:rPr>
              <a:t>нараджэння</a:t>
            </a:r>
            <a:r>
              <a:rPr lang="ru-RU" sz="2300" dirty="0" smtClean="0">
                <a:solidFill>
                  <a:srgbClr val="1F4857"/>
                </a:solidFill>
              </a:rPr>
              <a:t> </a:t>
            </a:r>
            <a:r>
              <a:rPr lang="ru-RU" sz="2300" dirty="0" err="1" smtClean="0">
                <a:solidFill>
                  <a:srgbClr val="1F4857"/>
                </a:solidFill>
              </a:rPr>
              <a:t>Янкі</a:t>
            </a:r>
            <a:r>
              <a:rPr lang="ru-RU" sz="2300" dirty="0" smtClean="0">
                <a:solidFill>
                  <a:srgbClr val="1F4857"/>
                </a:solidFill>
              </a:rPr>
              <a:t> </a:t>
            </a:r>
            <a:r>
              <a:rPr lang="ru-RU" sz="2300" dirty="0" err="1" smtClean="0">
                <a:solidFill>
                  <a:srgbClr val="1F4857"/>
                </a:solidFill>
              </a:rPr>
              <a:t>Маўра</a:t>
            </a:r>
            <a:r>
              <a:rPr lang="ru-RU" sz="2300" dirty="0" smtClean="0">
                <a:solidFill>
                  <a:srgbClr val="1F4857"/>
                </a:solidFill>
              </a:rPr>
              <a:t> </a:t>
            </a:r>
            <a:r>
              <a:rPr lang="ru-RU" sz="2300" dirty="0" err="1" smtClean="0">
                <a:solidFill>
                  <a:srgbClr val="1F4857"/>
                </a:solidFill>
              </a:rPr>
              <a:t>ў</a:t>
            </a:r>
            <a:r>
              <a:rPr lang="ru-RU" sz="2300" dirty="0" smtClean="0">
                <a:solidFill>
                  <a:srgbClr val="1F4857"/>
                </a:solidFill>
              </a:rPr>
              <a:t> </a:t>
            </a:r>
            <a:r>
              <a:rPr lang="ru-RU" sz="2300" dirty="0" err="1" smtClean="0">
                <a:solidFill>
                  <a:srgbClr val="1F4857"/>
                </a:solidFill>
              </a:rPr>
              <a:t>Нацыянальнай</a:t>
            </a:r>
            <a:r>
              <a:rPr lang="ru-RU" sz="2300" dirty="0" smtClean="0">
                <a:solidFill>
                  <a:srgbClr val="1F4857"/>
                </a:solidFill>
              </a:rPr>
              <a:t> </a:t>
            </a:r>
            <a:r>
              <a:rPr lang="ru-RU" sz="2300" dirty="0" err="1" smtClean="0">
                <a:solidFill>
                  <a:srgbClr val="1F4857"/>
                </a:solidFill>
              </a:rPr>
              <a:t>бібліятэцы</a:t>
            </a:r>
            <a:r>
              <a:rPr lang="ru-RU" sz="2300" dirty="0" smtClean="0">
                <a:solidFill>
                  <a:srgbClr val="1F4857"/>
                </a:solidFill>
              </a:rPr>
              <a:t> </a:t>
            </a:r>
            <a:r>
              <a:rPr lang="ru-RU" sz="2300" dirty="0" err="1" smtClean="0">
                <a:solidFill>
                  <a:srgbClr val="1F4857"/>
                </a:solidFill>
              </a:rPr>
              <a:t>Беларусі</a:t>
            </a:r>
            <a:r>
              <a:rPr lang="ru-RU" sz="2300" dirty="0" smtClean="0">
                <a:solidFill>
                  <a:srgbClr val="1F4857"/>
                </a:solidFill>
              </a:rPr>
              <a:t> </a:t>
            </a:r>
            <a:r>
              <a:rPr lang="ru-RU" sz="2300" dirty="0" err="1" smtClean="0">
                <a:solidFill>
                  <a:srgbClr val="1F4857"/>
                </a:solidFill>
              </a:rPr>
              <a:t>быў</a:t>
            </a:r>
            <a:r>
              <a:rPr lang="ru-RU" sz="2300" dirty="0" smtClean="0">
                <a:solidFill>
                  <a:srgbClr val="1F4857"/>
                </a:solidFill>
              </a:rPr>
              <a:t> </a:t>
            </a:r>
            <a:r>
              <a:rPr lang="ru-RU" sz="2300" dirty="0" err="1" smtClean="0">
                <a:solidFill>
                  <a:srgbClr val="1F4857"/>
                </a:solidFill>
              </a:rPr>
              <a:t>падрыхтаваны</a:t>
            </a:r>
            <a:r>
              <a:rPr lang="ru-RU" sz="2300" dirty="0" smtClean="0">
                <a:solidFill>
                  <a:srgbClr val="1F4857"/>
                </a:solidFill>
              </a:rPr>
              <a:t> </a:t>
            </a:r>
            <a:r>
              <a:rPr lang="ru-RU" sz="2300" dirty="0" err="1" smtClean="0">
                <a:solidFill>
                  <a:srgbClr val="1F4857"/>
                </a:solidFill>
              </a:rPr>
              <a:t>інфармацыйны</a:t>
            </a:r>
            <a:r>
              <a:rPr lang="ru-RU" sz="2300" dirty="0" smtClean="0">
                <a:solidFill>
                  <a:srgbClr val="1F4857"/>
                </a:solidFill>
              </a:rPr>
              <a:t> </a:t>
            </a:r>
            <a:r>
              <a:rPr lang="ru-RU" sz="2300" dirty="0" err="1" smtClean="0">
                <a:solidFill>
                  <a:srgbClr val="1F4857"/>
                </a:solidFill>
              </a:rPr>
              <a:t>рэсурс</a:t>
            </a:r>
            <a:r>
              <a:rPr lang="ru-RU" sz="2300" dirty="0" smtClean="0">
                <a:solidFill>
                  <a:srgbClr val="1F4857"/>
                </a:solidFill>
              </a:rPr>
              <a:t>  </a:t>
            </a:r>
            <a:r>
              <a:rPr lang="ru-RU" sz="2300" b="1" dirty="0" smtClean="0">
                <a:solidFill>
                  <a:srgbClr val="1F4857"/>
                </a:solidFill>
              </a:rPr>
              <a:t>«</a:t>
            </a:r>
            <a:r>
              <a:rPr lang="ru-RU" sz="2300" b="1" dirty="0" err="1" smtClean="0">
                <a:solidFill>
                  <a:srgbClr val="1F4857"/>
                </a:solidFill>
              </a:rPr>
              <a:t>Віртуальнае</a:t>
            </a:r>
            <a:r>
              <a:rPr lang="ru-RU" sz="2300" b="1" dirty="0" smtClean="0">
                <a:solidFill>
                  <a:srgbClr val="1F4857"/>
                </a:solidFill>
              </a:rPr>
              <a:t> </a:t>
            </a:r>
            <a:r>
              <a:rPr lang="ru-RU" sz="2300" b="1" dirty="0" err="1" smtClean="0">
                <a:solidFill>
                  <a:srgbClr val="1F4857"/>
                </a:solidFill>
              </a:rPr>
              <a:t>падарожжа</a:t>
            </a:r>
            <a:r>
              <a:rPr lang="ru-RU" sz="2300" b="1" dirty="0" smtClean="0">
                <a:solidFill>
                  <a:srgbClr val="1F4857"/>
                </a:solidFill>
              </a:rPr>
              <a:t> </a:t>
            </a:r>
            <a:r>
              <a:rPr lang="ru-RU" sz="2300" b="1" dirty="0" err="1" smtClean="0">
                <a:solidFill>
                  <a:srgbClr val="1F4857"/>
                </a:solidFill>
              </a:rPr>
              <a:t>з</a:t>
            </a:r>
            <a:r>
              <a:rPr lang="ru-RU" sz="2300" b="1" dirty="0" smtClean="0">
                <a:solidFill>
                  <a:srgbClr val="1F4857"/>
                </a:solidFill>
              </a:rPr>
              <a:t> Янкам </a:t>
            </a:r>
            <a:r>
              <a:rPr lang="ru-RU" sz="2300" b="1" dirty="0" err="1" smtClean="0">
                <a:solidFill>
                  <a:srgbClr val="1F4857"/>
                </a:solidFill>
              </a:rPr>
              <a:t>Маўрам</a:t>
            </a:r>
            <a:r>
              <a:rPr lang="ru-RU" sz="2300" b="1" dirty="0" smtClean="0">
                <a:solidFill>
                  <a:srgbClr val="1F4857"/>
                </a:solidFill>
              </a:rPr>
              <a:t>»</a:t>
            </a:r>
            <a:r>
              <a:rPr lang="ru-RU" sz="2300" dirty="0" smtClean="0">
                <a:solidFill>
                  <a:srgbClr val="1F4857"/>
                </a:solidFill>
              </a:rPr>
              <a:t>.</a:t>
            </a:r>
            <a:endParaRPr lang="ru-RU" dirty="0"/>
          </a:p>
        </p:txBody>
      </p:sp>
      <p:pic>
        <p:nvPicPr>
          <p:cNvPr id="10242" name="Picture 2" descr="E:\Славутыя\мавр_презентация\Виртуальное путешествие2.bmp"/>
          <p:cNvPicPr>
            <a:picLocks noChangeAspect="1" noChangeArrowheads="1"/>
          </p:cNvPicPr>
          <p:nvPr/>
        </p:nvPicPr>
        <p:blipFill>
          <a:blip r:embed="rId2"/>
          <a:srcRect b="5618"/>
          <a:stretch>
            <a:fillRect/>
          </a:stretch>
        </p:blipFill>
        <p:spPr bwMode="auto">
          <a:xfrm>
            <a:off x="3501007" y="2071678"/>
            <a:ext cx="5500149" cy="45005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285852" y="221455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8" name="Picture 3" descr="E:\Славутыя\мавр_презентация\Виртуальное путешествие.bmp"/>
          <p:cNvPicPr>
            <a:picLocks noChangeAspect="1" noChangeArrowheads="1"/>
          </p:cNvPicPr>
          <p:nvPr/>
        </p:nvPicPr>
        <p:blipFill>
          <a:blip r:embed="rId3"/>
          <a:srcRect b="3846"/>
          <a:stretch>
            <a:fillRect/>
          </a:stretch>
        </p:blipFill>
        <p:spPr bwMode="auto">
          <a:xfrm>
            <a:off x="162879" y="1214422"/>
            <a:ext cx="5250183" cy="3786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214546" y="142852"/>
            <a:ext cx="4714908" cy="646331"/>
          </a:xfrm>
          <a:prstGeom prst="rect">
            <a:avLst/>
          </a:prstGeom>
          <a:blipFill dpi="0" rotWithShape="1">
            <a:blip r:embed="rId2">
              <a:alphaModFix amt="55000"/>
            </a:blip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>
            <a:softEdge rad="317500"/>
          </a:effectLst>
        </p:spPr>
        <p:txBody>
          <a:bodyPr wrap="square" anchor="ctr">
            <a:spAutoFit/>
          </a:bodyPr>
          <a:lstStyle/>
          <a:p>
            <a:pPr algn="ctr"/>
            <a:r>
              <a:rPr lang="ru-RU" sz="3600" b="1" dirty="0" err="1" smtClean="0">
                <a:solidFill>
                  <a:srgbClr val="1F4857"/>
                </a:solidFill>
              </a:rPr>
              <a:t>Дзякуй</a:t>
            </a:r>
            <a:r>
              <a:rPr lang="ru-RU" sz="3600" b="1" dirty="0" smtClean="0">
                <a:solidFill>
                  <a:srgbClr val="1F4857"/>
                </a:solidFill>
              </a:rPr>
              <a:t> за </a:t>
            </a:r>
            <a:r>
              <a:rPr lang="be-BY" sz="3600" b="1" dirty="0" smtClean="0">
                <a:solidFill>
                  <a:srgbClr val="1F4857"/>
                </a:solidFill>
              </a:rPr>
              <a:t>ўвагу!</a:t>
            </a:r>
            <a:endParaRPr lang="be-BY" sz="3600" b="1" dirty="0">
              <a:solidFill>
                <a:srgbClr val="1F4857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7158" y="785794"/>
            <a:ext cx="8429652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be-BY" sz="2300" dirty="0" smtClean="0">
                <a:solidFill>
                  <a:srgbClr val="1F4857"/>
                </a:solidFill>
              </a:rPr>
              <a:t>Запрашаем усіх, </a:t>
            </a:r>
            <a:r>
              <a:rPr lang="be-BY" sz="2300" smtClean="0">
                <a:solidFill>
                  <a:srgbClr val="1F4857"/>
                </a:solidFill>
              </a:rPr>
              <a:t>хто </a:t>
            </a:r>
            <a:r>
              <a:rPr lang="be-BY" sz="2300" smtClean="0">
                <a:solidFill>
                  <a:srgbClr val="1F4857"/>
                </a:solidFill>
              </a:rPr>
              <a:t>цікавіцца </a:t>
            </a:r>
            <a:r>
              <a:rPr lang="be-BY" sz="2300" dirty="0" smtClean="0">
                <a:solidFill>
                  <a:srgbClr val="1F4857"/>
                </a:solidFill>
              </a:rPr>
              <a:t>літаратурай </a:t>
            </a:r>
            <a:r>
              <a:rPr lang="be-BY" sz="2300" smtClean="0">
                <a:solidFill>
                  <a:srgbClr val="1F4857"/>
                </a:solidFill>
              </a:rPr>
              <a:t>і </a:t>
            </a:r>
            <a:r>
              <a:rPr lang="be-BY" sz="2300" smtClean="0">
                <a:solidFill>
                  <a:srgbClr val="1F4857"/>
                </a:solidFill>
              </a:rPr>
              <a:t>гісторыяй </a:t>
            </a:r>
            <a:r>
              <a:rPr lang="be-BY" sz="2300" dirty="0" smtClean="0">
                <a:solidFill>
                  <a:srgbClr val="1F4857"/>
                </a:solidFill>
              </a:rPr>
              <a:t>сваёй краіны, на цыкл экскурсій </a:t>
            </a:r>
            <a:r>
              <a:rPr lang="be-BY" sz="2300" b="1" dirty="0" smtClean="0">
                <a:solidFill>
                  <a:srgbClr val="1F4857"/>
                </a:solidFill>
              </a:rPr>
              <a:t>“Славутыя імёны Бацькаўшчыны” </a:t>
            </a:r>
            <a:r>
              <a:rPr lang="be-BY" sz="2300" dirty="0" smtClean="0">
                <a:solidFill>
                  <a:srgbClr val="1F4857"/>
                </a:solidFill>
              </a:rPr>
              <a:t>па творчасці знакамітых асоб Беларусі: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928794" y="4083942"/>
            <a:ext cx="903516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ts val="2100"/>
              </a:lnSpc>
            </a:pPr>
            <a:r>
              <a:rPr lang="be-BY" sz="2100" b="1" dirty="0" smtClean="0">
                <a:solidFill>
                  <a:srgbClr val="1F4857"/>
                </a:solidFill>
              </a:rPr>
              <a:t>Якуб</a:t>
            </a:r>
            <a:endParaRPr lang="en-US" sz="2100" b="1" dirty="0" smtClean="0">
              <a:solidFill>
                <a:srgbClr val="1F4857"/>
              </a:solidFill>
            </a:endParaRPr>
          </a:p>
          <a:p>
            <a:pPr lvl="0" algn="ctr">
              <a:lnSpc>
                <a:spcPts val="2100"/>
              </a:lnSpc>
            </a:pPr>
            <a:r>
              <a:rPr lang="be-BY" sz="2100" b="1" dirty="0" smtClean="0">
                <a:solidFill>
                  <a:srgbClr val="1F4857"/>
                </a:solidFill>
              </a:rPr>
              <a:t>Колас</a:t>
            </a:r>
          </a:p>
        </p:txBody>
      </p:sp>
      <p:pic>
        <p:nvPicPr>
          <p:cNvPr id="7" name="Рисунок 4" descr="купала_слайд 1.jpg"/>
          <p:cNvPicPr>
            <a:picLocks noChangeAspect="1"/>
          </p:cNvPicPr>
          <p:nvPr/>
        </p:nvPicPr>
        <p:blipFill>
          <a:blip r:embed="rId3">
            <a:lum bright="2000"/>
          </a:blip>
          <a:srcRect/>
          <a:stretch>
            <a:fillRect/>
          </a:stretch>
        </p:blipFill>
        <p:spPr bwMode="auto">
          <a:xfrm>
            <a:off x="4357686" y="2020471"/>
            <a:ext cx="1571636" cy="20514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4629006" y="4083942"/>
            <a:ext cx="1086002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100"/>
              </a:lnSpc>
            </a:pPr>
            <a:r>
              <a:rPr lang="be-BY" sz="2100" b="1" dirty="0" smtClean="0">
                <a:solidFill>
                  <a:srgbClr val="1F4857"/>
                </a:solidFill>
              </a:rPr>
              <a:t>Янка</a:t>
            </a:r>
            <a:endParaRPr lang="en-US" sz="2100" b="1" dirty="0" smtClean="0">
              <a:solidFill>
                <a:srgbClr val="1F4857"/>
              </a:solidFill>
            </a:endParaRPr>
          </a:p>
          <a:p>
            <a:pPr algn="ctr">
              <a:lnSpc>
                <a:spcPts val="2100"/>
              </a:lnSpc>
            </a:pPr>
            <a:r>
              <a:rPr lang="be-BY" sz="2100" b="1" dirty="0" smtClean="0">
                <a:solidFill>
                  <a:srgbClr val="1F4857"/>
                </a:solidFill>
              </a:rPr>
              <a:t>Купала</a:t>
            </a:r>
          </a:p>
        </p:txBody>
      </p:sp>
      <p:pic>
        <p:nvPicPr>
          <p:cNvPr id="9" name="Picture 5" descr="220px-Chagall_France_1921"/>
          <p:cNvPicPr>
            <a:picLocks noChangeAspect="1" noChangeArrowheads="1"/>
          </p:cNvPicPr>
          <p:nvPr/>
        </p:nvPicPr>
        <p:blipFill>
          <a:blip r:embed="rId4">
            <a:lum contrast="-10000"/>
          </a:blip>
          <a:srcRect/>
          <a:stretch>
            <a:fillRect/>
          </a:stretch>
        </p:blipFill>
        <p:spPr bwMode="auto">
          <a:xfrm>
            <a:off x="214282" y="4214818"/>
            <a:ext cx="1657380" cy="20717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428596" y="6298520"/>
            <a:ext cx="1023805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100"/>
              </a:lnSpc>
            </a:pPr>
            <a:r>
              <a:rPr lang="be-BY" sz="2100" b="1" dirty="0" smtClean="0">
                <a:solidFill>
                  <a:srgbClr val="1F4857"/>
                </a:solidFill>
              </a:rPr>
              <a:t>Марк</a:t>
            </a:r>
            <a:endParaRPr lang="en-US" sz="2100" b="1" dirty="0" smtClean="0">
              <a:solidFill>
                <a:srgbClr val="1F4857"/>
              </a:solidFill>
            </a:endParaRPr>
          </a:p>
          <a:p>
            <a:pPr algn="ctr">
              <a:lnSpc>
                <a:spcPts val="2100"/>
              </a:lnSpc>
            </a:pPr>
            <a:r>
              <a:rPr lang="be-BY" sz="2100" b="1" dirty="0" smtClean="0">
                <a:solidFill>
                  <a:srgbClr val="1F4857"/>
                </a:solidFill>
              </a:rPr>
              <a:t>Шагал</a:t>
            </a:r>
          </a:p>
        </p:txBody>
      </p:sp>
      <p:pic>
        <p:nvPicPr>
          <p:cNvPr id="11" name="Picture 6" descr="Maxim_Bogdanovich_by_Valentin_Volkov_1927"/>
          <p:cNvPicPr>
            <a:picLocks noChangeAspect="1" noChangeArrowheads="1"/>
          </p:cNvPicPr>
          <p:nvPr/>
        </p:nvPicPr>
        <p:blipFill>
          <a:blip r:embed="rId5">
            <a:grayscl/>
          </a:blip>
          <a:srcRect l="4440"/>
          <a:stretch>
            <a:fillRect/>
          </a:stretch>
        </p:blipFill>
        <p:spPr bwMode="auto">
          <a:xfrm>
            <a:off x="5715008" y="4214818"/>
            <a:ext cx="1635525" cy="20717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Прямоугольник 11"/>
          <p:cNvSpPr/>
          <p:nvPr/>
        </p:nvSpPr>
        <p:spPr>
          <a:xfrm>
            <a:off x="5800740" y="6298520"/>
            <a:ext cx="155734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100"/>
              </a:lnSpc>
            </a:pPr>
            <a:r>
              <a:rPr lang="be-BY" sz="2100" b="1" dirty="0" smtClean="0">
                <a:solidFill>
                  <a:srgbClr val="1F4857"/>
                </a:solidFill>
              </a:rPr>
              <a:t>Максім </a:t>
            </a:r>
          </a:p>
          <a:p>
            <a:pPr algn="ctr">
              <a:lnSpc>
                <a:spcPts val="2100"/>
              </a:lnSpc>
            </a:pPr>
            <a:r>
              <a:rPr lang="be-BY" sz="2100" b="1" dirty="0" smtClean="0">
                <a:solidFill>
                  <a:srgbClr val="1F4857"/>
                </a:solidFill>
              </a:rPr>
              <a:t>Багдановіч</a:t>
            </a: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6">
            <a:grayscl/>
          </a:blip>
          <a:srcRect/>
          <a:stretch>
            <a:fillRect/>
          </a:stretch>
        </p:blipFill>
        <p:spPr bwMode="auto">
          <a:xfrm>
            <a:off x="2901511" y="4286256"/>
            <a:ext cx="1670489" cy="2000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Прямоугольник 13"/>
          <p:cNvSpPr/>
          <p:nvPr/>
        </p:nvSpPr>
        <p:spPr>
          <a:xfrm>
            <a:off x="2786050" y="6298520"/>
            <a:ext cx="1706579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2100"/>
              </a:lnSpc>
            </a:pPr>
            <a:r>
              <a:rPr lang="be-BY" sz="2100" b="1" dirty="0" smtClean="0">
                <a:solidFill>
                  <a:srgbClr val="1F4857"/>
                </a:solidFill>
              </a:rPr>
              <a:t>Францыск Скарына</a:t>
            </a:r>
          </a:p>
        </p:txBody>
      </p:sp>
      <p:pic>
        <p:nvPicPr>
          <p:cNvPr id="15" name="Picture 18" descr="C 61"/>
          <p:cNvPicPr>
            <a:picLocks noChangeAspect="1" noChangeArrowheads="1"/>
          </p:cNvPicPr>
          <p:nvPr/>
        </p:nvPicPr>
        <p:blipFill>
          <a:blip r:embed="rId7" cstate="print">
            <a:grayscl/>
            <a:lum contrast="30000"/>
          </a:blip>
          <a:srcRect l="5345" t="8321" r="7888" b="10142"/>
          <a:stretch>
            <a:fillRect/>
          </a:stretch>
        </p:blipFill>
        <p:spPr bwMode="auto">
          <a:xfrm>
            <a:off x="7215206" y="2000240"/>
            <a:ext cx="1500198" cy="2000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Прямоугольник 15"/>
          <p:cNvSpPr/>
          <p:nvPr/>
        </p:nvSpPr>
        <p:spPr>
          <a:xfrm>
            <a:off x="7242200" y="4012504"/>
            <a:ext cx="1616080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2100"/>
              </a:lnSpc>
            </a:pPr>
            <a:r>
              <a:rPr lang="be-BY" sz="2100" b="1" dirty="0" smtClean="0">
                <a:solidFill>
                  <a:srgbClr val="1F4857"/>
                </a:solidFill>
              </a:rPr>
              <a:t>Кандрат Крапіва</a:t>
            </a:r>
          </a:p>
        </p:txBody>
      </p:sp>
      <p:pic>
        <p:nvPicPr>
          <p:cNvPr id="17" name="Picture 8" descr="bc979be0-29d5-4676-8384-c944ef2040cf"/>
          <p:cNvPicPr>
            <a:picLocks noChangeAspect="1" noChangeArrowheads="1"/>
          </p:cNvPicPr>
          <p:nvPr/>
        </p:nvPicPr>
        <p:blipFill>
          <a:blip r:embed="rId8">
            <a:lum bright="5000" contrast="29000"/>
          </a:blip>
          <a:srcRect l="10440" r="18569"/>
          <a:stretch>
            <a:fillRect/>
          </a:stretch>
        </p:blipFill>
        <p:spPr bwMode="auto">
          <a:xfrm>
            <a:off x="1428728" y="2056970"/>
            <a:ext cx="1851596" cy="20149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5000628" cy="6555641"/>
          </a:xfrm>
          <a:prstGeom prst="rect">
            <a:avLst/>
          </a:prstGeom>
          <a:gradFill>
            <a:gsLst>
              <a:gs pos="100000">
                <a:schemeClr val="accent2">
                  <a:lumMod val="40000"/>
                  <a:lumOff val="60000"/>
                  <a:alpha val="48000"/>
                </a:schemeClr>
              </a:gs>
              <a:gs pos="87000">
                <a:schemeClr val="accent3">
                  <a:lumMod val="20000"/>
                  <a:lumOff val="80000"/>
                  <a:alpha val="31000"/>
                </a:schemeClr>
              </a:gs>
              <a:gs pos="6000">
                <a:schemeClr val="accent3">
                  <a:lumMod val="20000"/>
                  <a:lumOff val="80000"/>
                  <a:alpha val="64000"/>
                </a:schemeClr>
              </a:gs>
            </a:gsLst>
            <a:lin ang="5400000" scaled="0"/>
          </a:gra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be-BY" sz="2100" dirty="0" smtClean="0">
                <a:solidFill>
                  <a:srgbClr val="1F4857"/>
                </a:solidFill>
              </a:rPr>
              <a:t>Янка Маўр уладкоўваецца працаваць</a:t>
            </a:r>
          </a:p>
          <a:p>
            <a:r>
              <a:rPr lang="be-BY" sz="2100" dirty="0" smtClean="0">
                <a:solidFill>
                  <a:srgbClr val="1F4857"/>
                </a:solidFill>
              </a:rPr>
              <a:t>хатнім настаўнікам у вёсцы Турцы</a:t>
            </a:r>
            <a:r>
              <a:rPr lang="en-US" sz="2100" dirty="0" smtClean="0">
                <a:solidFill>
                  <a:srgbClr val="1F4857"/>
                </a:solidFill>
              </a:rPr>
              <a:t> </a:t>
            </a:r>
            <a:r>
              <a:rPr lang="be-BY" sz="2100" dirty="0" smtClean="0">
                <a:solidFill>
                  <a:srgbClr val="1F4857"/>
                </a:solidFill>
              </a:rPr>
              <a:t>ў дзяцей Варвары Фёдараўны Адамовіч, </a:t>
            </a:r>
          </a:p>
          <a:p>
            <a:r>
              <a:rPr lang="be-BY" sz="2100" dirty="0" smtClean="0">
                <a:solidFill>
                  <a:srgbClr val="1F4857"/>
                </a:solidFill>
              </a:rPr>
              <a:t>дачкі святара. У </a:t>
            </a:r>
            <a:r>
              <a:rPr lang="be-BY" sz="2100" b="1" dirty="0" smtClean="0">
                <a:solidFill>
                  <a:srgbClr val="1F4857"/>
                </a:solidFill>
              </a:rPr>
              <a:t>1909 г.</a:t>
            </a:r>
            <a:r>
              <a:rPr lang="be-BY" sz="2100" dirty="0" smtClean="0">
                <a:solidFill>
                  <a:srgbClr val="1F4857"/>
                </a:solidFill>
              </a:rPr>
              <a:t>  яны абвянчаліся. Завочна вучыцца ў Віленскім універсітэце. Экстэрнам здае экзамены  і атрымоўвае  права выкладаць гісторыю і геаграфію.</a:t>
            </a:r>
            <a:endParaRPr lang="ru-RU" sz="2100" dirty="0" smtClean="0">
              <a:solidFill>
                <a:srgbClr val="1F4857"/>
              </a:solidFill>
            </a:endParaRPr>
          </a:p>
          <a:p>
            <a:r>
              <a:rPr lang="be-BY" sz="2100" b="1" dirty="0" smtClean="0">
                <a:solidFill>
                  <a:srgbClr val="1F4857"/>
                </a:solidFill>
              </a:rPr>
              <a:t>1911 г.</a:t>
            </a:r>
            <a:r>
              <a:rPr lang="be-BY" sz="2100" dirty="0" smtClean="0">
                <a:solidFill>
                  <a:srgbClr val="1F4857"/>
                </a:solidFill>
              </a:rPr>
              <a:t> – пераязджае са сваёй сям’ёй у </a:t>
            </a:r>
          </a:p>
          <a:p>
            <a:r>
              <a:rPr lang="be-BY" sz="2100" dirty="0" smtClean="0">
                <a:solidFill>
                  <a:srgbClr val="1F4857"/>
                </a:solidFill>
              </a:rPr>
              <a:t>Мінск і працуе ў прыватнай гандлёвай </a:t>
            </a:r>
          </a:p>
          <a:p>
            <a:r>
              <a:rPr lang="be-BY" sz="2100" dirty="0" smtClean="0">
                <a:solidFill>
                  <a:srgbClr val="1F4857"/>
                </a:solidFill>
              </a:rPr>
              <a:t>школе.</a:t>
            </a:r>
            <a:endParaRPr lang="ru-RU" sz="2100" dirty="0" smtClean="0">
              <a:solidFill>
                <a:srgbClr val="1F4857"/>
              </a:solidFill>
            </a:endParaRPr>
          </a:p>
          <a:p>
            <a:r>
              <a:rPr lang="be-BY" sz="2100" b="1" dirty="0" smtClean="0">
                <a:solidFill>
                  <a:srgbClr val="1F4857"/>
                </a:solidFill>
              </a:rPr>
              <a:t>1911 г.</a:t>
            </a:r>
            <a:r>
              <a:rPr lang="be-BY" sz="2100" dirty="0" smtClean="0">
                <a:solidFill>
                  <a:srgbClr val="1F4857"/>
                </a:solidFill>
              </a:rPr>
              <a:t> – нарадзіўся першы сын Фёдар.</a:t>
            </a:r>
            <a:endParaRPr lang="ru-RU" sz="2100" dirty="0" smtClean="0">
              <a:solidFill>
                <a:srgbClr val="1F4857"/>
              </a:solidFill>
            </a:endParaRPr>
          </a:p>
          <a:p>
            <a:r>
              <a:rPr lang="be-BY" sz="2100" dirty="0" smtClean="0">
                <a:solidFill>
                  <a:srgbClr val="1F4857"/>
                </a:solidFill>
              </a:rPr>
              <a:t>Калі пачалася Першая сусветная вайна,</a:t>
            </a:r>
          </a:p>
          <a:p>
            <a:r>
              <a:rPr lang="be-BY" sz="2100" dirty="0" smtClean="0">
                <a:solidFill>
                  <a:srgbClr val="1F4857"/>
                </a:solidFill>
              </a:rPr>
              <a:t>сям’я эвакуіруецца ў Сібір. </a:t>
            </a:r>
            <a:endParaRPr lang="ru-RU" sz="2100" dirty="0" smtClean="0">
              <a:solidFill>
                <a:srgbClr val="1F4857"/>
              </a:solidFill>
            </a:endParaRPr>
          </a:p>
          <a:p>
            <a:r>
              <a:rPr lang="be-BY" sz="2100" b="1" dirty="0" smtClean="0">
                <a:solidFill>
                  <a:srgbClr val="1F4857"/>
                </a:solidFill>
              </a:rPr>
              <a:t>1917 г.</a:t>
            </a:r>
            <a:r>
              <a:rPr lang="be-BY" sz="2100" dirty="0" smtClean="0">
                <a:solidFill>
                  <a:srgbClr val="1F4857"/>
                </a:solidFill>
              </a:rPr>
              <a:t> – у Томску нарадзіўся другі </a:t>
            </a:r>
          </a:p>
          <a:p>
            <a:r>
              <a:rPr lang="be-BY" sz="2100" dirty="0" smtClean="0">
                <a:solidFill>
                  <a:srgbClr val="1F4857"/>
                </a:solidFill>
              </a:rPr>
              <a:t>сын Арсень. </a:t>
            </a:r>
            <a:endParaRPr lang="ru-RU" sz="2100" dirty="0" smtClean="0">
              <a:solidFill>
                <a:srgbClr val="1F4857"/>
              </a:solidFill>
            </a:endParaRPr>
          </a:p>
          <a:p>
            <a:r>
              <a:rPr lang="be-BY" sz="2100" b="1" dirty="0" smtClean="0">
                <a:solidFill>
                  <a:srgbClr val="1F4857"/>
                </a:solidFill>
              </a:rPr>
              <a:t>1917 г.</a:t>
            </a:r>
            <a:r>
              <a:rPr lang="be-BY" sz="2100" dirty="0" smtClean="0">
                <a:solidFill>
                  <a:srgbClr val="1F4857"/>
                </a:solidFill>
              </a:rPr>
              <a:t> – вяртаецца ў Мінск і ўладкоўваецца настаўнікам геаграфіі і </a:t>
            </a:r>
          </a:p>
          <a:p>
            <a:r>
              <a:rPr lang="be-BY" sz="2100" dirty="0" smtClean="0">
                <a:solidFill>
                  <a:srgbClr val="1F4857"/>
                </a:solidFill>
              </a:rPr>
              <a:t>гісторыі ў чыгуначную школу. </a:t>
            </a:r>
            <a:endParaRPr lang="ru-RU" sz="2100" dirty="0" smtClean="0">
              <a:solidFill>
                <a:srgbClr val="1F4857"/>
              </a:solidFill>
            </a:endParaRPr>
          </a:p>
          <a:p>
            <a:r>
              <a:rPr lang="be-BY" sz="2100" b="1" dirty="0" smtClean="0">
                <a:solidFill>
                  <a:srgbClr val="1F4857"/>
                </a:solidFill>
              </a:rPr>
              <a:t>1919 г.</a:t>
            </a:r>
            <a:r>
              <a:rPr lang="be-BY" sz="2100" dirty="0" smtClean="0">
                <a:solidFill>
                  <a:srgbClr val="1F4857"/>
                </a:solidFill>
              </a:rPr>
              <a:t> – нарадзілася дачка Аляксандра. </a:t>
            </a:r>
            <a:endParaRPr lang="ru-RU" sz="2100" dirty="0" smtClean="0">
              <a:solidFill>
                <a:srgbClr val="1F4857"/>
              </a:solidFill>
            </a:endParaRPr>
          </a:p>
        </p:txBody>
      </p:sp>
      <p:pic>
        <p:nvPicPr>
          <p:cNvPr id="5122" name="Picture 2" descr="E:\Славутыя\мавр_презентация\Настаўнік_Мінскай_прыватнай_гандлёвай_школы_Я.Маўр_з_жонкай_і_дзецьмі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28" y="71437"/>
            <a:ext cx="4080522" cy="60007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0" y="6442526"/>
            <a:ext cx="7562135" cy="415498"/>
          </a:xfrm>
          <a:prstGeom prst="rect">
            <a:avLst/>
          </a:prstGeom>
          <a:gradFill>
            <a:gsLst>
              <a:gs pos="27000">
                <a:schemeClr val="accent2">
                  <a:lumMod val="40000"/>
                  <a:lumOff val="60000"/>
                  <a:alpha val="55000"/>
                </a:schemeClr>
              </a:gs>
              <a:gs pos="92000">
                <a:schemeClr val="accent3">
                  <a:lumMod val="20000"/>
                  <a:lumOff val="80000"/>
                  <a:alpha val="3000"/>
                </a:schemeClr>
              </a:gs>
              <a:gs pos="17000">
                <a:schemeClr val="accent3">
                  <a:lumMod val="20000"/>
                  <a:lumOff val="80000"/>
                  <a:alpha val="18000"/>
                </a:schemeClr>
              </a:gs>
            </a:gsLst>
            <a:lin ang="5400000" scaled="0"/>
          </a:gra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be-BY" sz="2100" b="1" dirty="0" smtClean="0">
                <a:solidFill>
                  <a:srgbClr val="1F4857"/>
                </a:solidFill>
              </a:rPr>
              <a:t>Восень 1919 г. </a:t>
            </a:r>
            <a:r>
              <a:rPr lang="be-BY" sz="2100" dirty="0" smtClean="0">
                <a:solidFill>
                  <a:srgbClr val="1F4857"/>
                </a:solidFill>
              </a:rPr>
              <a:t>– Варвара Фёдараўна цяжка захварэла і памірае.</a:t>
            </a:r>
            <a:endParaRPr lang="ru-RU" sz="2100" dirty="0">
              <a:solidFill>
                <a:srgbClr val="1F485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Untitled-1"/>
          <p:cNvPicPr/>
          <p:nvPr/>
        </p:nvPicPr>
        <p:blipFill>
          <a:blip r:embed="rId2"/>
          <a:srcRect l="3333" t="1282" r="1667"/>
          <a:stretch>
            <a:fillRect/>
          </a:stretch>
        </p:blipFill>
        <p:spPr bwMode="auto">
          <a:xfrm>
            <a:off x="71406" y="1285860"/>
            <a:ext cx="4071966" cy="55007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-32" y="71414"/>
            <a:ext cx="9358378" cy="1246495"/>
          </a:xfrm>
          <a:prstGeom prst="rect">
            <a:avLst/>
          </a:prstGeom>
          <a:gradFill>
            <a:gsLst>
              <a:gs pos="28000">
                <a:schemeClr val="accent3">
                  <a:lumMod val="20000"/>
                  <a:lumOff val="80000"/>
                  <a:alpha val="81000"/>
                </a:schemeClr>
              </a:gs>
              <a:gs pos="32000">
                <a:schemeClr val="accent3">
                  <a:lumMod val="20000"/>
                  <a:lumOff val="80000"/>
                  <a:alpha val="51000"/>
                </a:schemeClr>
              </a:gs>
              <a:gs pos="6000">
                <a:schemeClr val="accent3">
                  <a:lumMod val="20000"/>
                  <a:lumOff val="80000"/>
                  <a:alpha val="18000"/>
                </a:schemeClr>
              </a:gs>
            </a:gsLst>
            <a:lin ang="5400000" scaled="0"/>
          </a:gradFill>
          <a:effectLst>
            <a:softEdge rad="317500"/>
          </a:effectLst>
        </p:spPr>
        <p:txBody>
          <a:bodyPr wrap="square" rtlCol="0">
            <a:spAutoFit/>
          </a:bodyPr>
          <a:lstStyle/>
          <a:p>
            <a:pPr>
              <a:lnSpc>
                <a:spcPts val="2900"/>
              </a:lnSpc>
              <a:spcBef>
                <a:spcPts val="300"/>
              </a:spcBef>
            </a:pPr>
            <a:r>
              <a:rPr lang="be-BY" sz="2300" b="1" dirty="0" smtClean="0">
                <a:solidFill>
                  <a:srgbClr val="1F4857"/>
                </a:solidFill>
              </a:rPr>
              <a:t>1920 г.</a:t>
            </a:r>
            <a:r>
              <a:rPr lang="be-BY" sz="2300" dirty="0" smtClean="0">
                <a:solidFill>
                  <a:srgbClr val="1F4857"/>
                </a:solidFill>
              </a:rPr>
              <a:t> – Янка Маўр ажаніўся са Стэфанідай Аляксандраўнай Шылёнак.</a:t>
            </a:r>
            <a:endParaRPr lang="ru-RU" sz="2300" dirty="0" smtClean="0">
              <a:solidFill>
                <a:srgbClr val="1F4857"/>
              </a:solidFill>
            </a:endParaRPr>
          </a:p>
          <a:p>
            <a:pPr>
              <a:lnSpc>
                <a:spcPts val="2900"/>
              </a:lnSpc>
            </a:pPr>
            <a:r>
              <a:rPr lang="be-BY" sz="2300" b="1" dirty="0" smtClean="0">
                <a:solidFill>
                  <a:srgbClr val="1F4857"/>
                </a:solidFill>
              </a:rPr>
              <a:t>1924 г. </a:t>
            </a:r>
            <a:r>
              <a:rPr lang="be-BY" sz="2300" dirty="0" smtClean="0">
                <a:solidFill>
                  <a:srgbClr val="1F4857"/>
                </a:solidFill>
              </a:rPr>
              <a:t>– у іх нарадзілася дачка Наталля. Менавіта яна выйдзе замуж </a:t>
            </a:r>
          </a:p>
          <a:p>
            <a:pPr>
              <a:lnSpc>
                <a:spcPts val="2900"/>
              </a:lnSpc>
              <a:spcBef>
                <a:spcPts val="300"/>
              </a:spcBef>
            </a:pPr>
            <a:r>
              <a:rPr lang="be-BY" sz="2300" dirty="0" smtClean="0">
                <a:solidFill>
                  <a:srgbClr val="1F4857"/>
                </a:solidFill>
              </a:rPr>
              <a:t>за малодшага сына Якуба Коласа Міхася Канстацінавіча Міцкевіча. </a:t>
            </a:r>
            <a:endParaRPr lang="ru-RU" sz="2300" dirty="0">
              <a:solidFill>
                <a:srgbClr val="1F4857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86249" y="1285738"/>
            <a:ext cx="4857751" cy="5080878"/>
          </a:xfrm>
          <a:prstGeom prst="rect">
            <a:avLst/>
          </a:prstGeom>
          <a:gradFill>
            <a:gsLst>
              <a:gs pos="27000">
                <a:schemeClr val="accent2">
                  <a:lumMod val="40000"/>
                  <a:lumOff val="60000"/>
                  <a:alpha val="0"/>
                </a:schemeClr>
              </a:gs>
              <a:gs pos="87000">
                <a:schemeClr val="accent3">
                  <a:lumMod val="20000"/>
                  <a:lumOff val="80000"/>
                  <a:alpha val="3000"/>
                </a:schemeClr>
              </a:gs>
              <a:gs pos="6000">
                <a:schemeClr val="accent3">
                  <a:lumMod val="20000"/>
                  <a:lumOff val="80000"/>
                  <a:alpha val="18000"/>
                </a:schemeClr>
              </a:gs>
            </a:gsLst>
            <a:lin ang="5400000" scaled="0"/>
          </a:gradFill>
          <a:effectLst>
            <a:softEdge rad="317500"/>
          </a:effectLst>
        </p:spPr>
        <p:txBody>
          <a:bodyPr wrap="square" rtlCol="0">
            <a:spAutoFit/>
          </a:bodyPr>
          <a:lstStyle/>
          <a:p>
            <a:pPr>
              <a:lnSpc>
                <a:spcPts val="2900"/>
              </a:lnSpc>
              <a:spcBef>
                <a:spcPts val="300"/>
              </a:spcBef>
            </a:pPr>
            <a:r>
              <a:rPr lang="be-BY" sz="2300" dirty="0" smtClean="0">
                <a:solidFill>
                  <a:srgbClr val="1F4857"/>
                </a:solidFill>
              </a:rPr>
              <a:t>Янка Маўр працуе выкладчыкам </a:t>
            </a:r>
          </a:p>
          <a:p>
            <a:pPr>
              <a:lnSpc>
                <a:spcPts val="2900"/>
              </a:lnSpc>
              <a:spcBef>
                <a:spcPts val="300"/>
              </a:spcBef>
            </a:pPr>
            <a:r>
              <a:rPr lang="be-BY" sz="2300" dirty="0" smtClean="0">
                <a:solidFill>
                  <a:srgbClr val="1F4857"/>
                </a:solidFill>
              </a:rPr>
              <a:t>гісторыі і геаграфіі ў некалькіх </a:t>
            </a:r>
          </a:p>
          <a:p>
            <a:pPr>
              <a:lnSpc>
                <a:spcPts val="2900"/>
              </a:lnSpc>
              <a:spcBef>
                <a:spcPts val="300"/>
              </a:spcBef>
            </a:pPr>
            <a:r>
              <a:rPr lang="be-BY" sz="2300" dirty="0" smtClean="0">
                <a:solidFill>
                  <a:srgbClr val="1F4857"/>
                </a:solidFill>
              </a:rPr>
              <a:t>школах горада Мінска, у тым ліку ў чыгуначнай школе № 25. Прымае актыўны ўдзел у арганізацыі прафсаюза настаўнікаў, </a:t>
            </a:r>
          </a:p>
          <a:p>
            <a:pPr>
              <a:lnSpc>
                <a:spcPts val="2900"/>
              </a:lnSpc>
              <a:spcBef>
                <a:spcPts val="300"/>
              </a:spcBef>
            </a:pPr>
            <a:r>
              <a:rPr lang="be-BY" sz="2300" dirty="0" smtClean="0">
                <a:solidFill>
                  <a:srgbClr val="1F4857"/>
                </a:solidFill>
              </a:rPr>
              <a:t>неаднаразова абіраецца дэлегатам </a:t>
            </a:r>
          </a:p>
          <a:p>
            <a:pPr>
              <a:lnSpc>
                <a:spcPts val="2900"/>
              </a:lnSpc>
              <a:spcBef>
                <a:spcPts val="300"/>
              </a:spcBef>
            </a:pPr>
            <a:r>
              <a:rPr lang="be-BY" sz="2300" dirty="0" smtClean="0">
                <a:solidFill>
                  <a:srgbClr val="1F4857"/>
                </a:solidFill>
              </a:rPr>
              <a:t>настаўніцкіх з’ездаў і канферэнцый, з’яўляецца членам праўлення Саюза настаўнікаў, працуе  ў Рэспубліканскім саюзе работнікаў асветы, загадвае школьным аддзелам Наркамасветы БССР.</a:t>
            </a:r>
            <a:endParaRPr lang="ru-RU" sz="2300" dirty="0">
              <a:solidFill>
                <a:srgbClr val="1F485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4290"/>
            <a:ext cx="4500562" cy="6215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643438" y="71414"/>
            <a:ext cx="4483855" cy="6414577"/>
          </a:xfrm>
          <a:prstGeom prst="rect">
            <a:avLst/>
          </a:prstGeom>
          <a:gradFill>
            <a:gsLst>
              <a:gs pos="53000">
                <a:schemeClr val="accent1">
                  <a:tint val="66000"/>
                  <a:satMod val="160000"/>
                  <a:alpha val="28000"/>
                </a:schemeClr>
              </a:gs>
              <a:gs pos="0">
                <a:schemeClr val="accent3">
                  <a:lumMod val="40000"/>
                  <a:lumOff val="60000"/>
                  <a:alpha val="47000"/>
                </a:schemeClr>
              </a:gs>
              <a:gs pos="100000">
                <a:schemeClr val="accent2">
                  <a:lumMod val="40000"/>
                  <a:lumOff val="60000"/>
                  <a:alpha val="34000"/>
                </a:schemeClr>
              </a:gs>
            </a:gsLst>
            <a:lin ang="5400000" scaled="0"/>
          </a:gradFill>
          <a:effectLst>
            <a:softEdge rad="317500"/>
          </a:effectLst>
        </p:spPr>
        <p:txBody>
          <a:bodyPr wrap="square" rtlCol="0">
            <a:spAutoFit/>
          </a:bodyPr>
          <a:lstStyle/>
          <a:p>
            <a:pPr>
              <a:lnSpc>
                <a:spcPts val="2900"/>
              </a:lnSpc>
            </a:pPr>
            <a:r>
              <a:rPr lang="be-BY" sz="2300" dirty="0" smtClean="0">
                <a:solidFill>
                  <a:srgbClr val="1F4857"/>
                </a:solidFill>
              </a:rPr>
              <a:t>У канцы </a:t>
            </a:r>
            <a:r>
              <a:rPr lang="be-BY" sz="2300" b="1" dirty="0" smtClean="0">
                <a:solidFill>
                  <a:srgbClr val="1F4857"/>
                </a:solidFill>
              </a:rPr>
              <a:t>1924 г. </a:t>
            </a:r>
            <a:r>
              <a:rPr lang="be-BY" sz="2300" dirty="0" smtClean="0">
                <a:solidFill>
                  <a:srgbClr val="1F4857"/>
                </a:solidFill>
              </a:rPr>
              <a:t>пачаў выдавацца двухтыднёвы дзіцячы часопіс «Беларускі піянер». </a:t>
            </a:r>
          </a:p>
          <a:p>
            <a:pPr>
              <a:lnSpc>
                <a:spcPts val="2900"/>
              </a:lnSpc>
            </a:pPr>
            <a:r>
              <a:rPr lang="be-BY" sz="2300" dirty="0" smtClean="0">
                <a:solidFill>
                  <a:srgbClr val="1F4857"/>
                </a:solidFill>
              </a:rPr>
              <a:t>З </a:t>
            </a:r>
            <a:r>
              <a:rPr lang="be-BY" sz="2300" b="1" dirty="0" smtClean="0">
                <a:solidFill>
                  <a:srgbClr val="1F4857"/>
                </a:solidFill>
              </a:rPr>
              <a:t>1930</a:t>
            </a:r>
            <a:r>
              <a:rPr lang="be-BY" sz="2300" dirty="0" smtClean="0">
                <a:solidFill>
                  <a:srgbClr val="1F4857"/>
                </a:solidFill>
              </a:rPr>
              <a:t> па </a:t>
            </a:r>
            <a:r>
              <a:rPr lang="be-BY" sz="2300" b="1" dirty="0" smtClean="0">
                <a:solidFill>
                  <a:srgbClr val="1F4857"/>
                </a:solidFill>
              </a:rPr>
              <a:t>1941</a:t>
            </a:r>
            <a:r>
              <a:rPr lang="be-BY" sz="2300" dirty="0" smtClean="0">
                <a:solidFill>
                  <a:srgbClr val="1F4857"/>
                </a:solidFill>
              </a:rPr>
              <a:t> гг. ён выходзіў </a:t>
            </a:r>
          </a:p>
          <a:p>
            <a:pPr>
              <a:lnSpc>
                <a:spcPts val="2900"/>
              </a:lnSpc>
            </a:pPr>
            <a:r>
              <a:rPr lang="be-BY" sz="2300" dirty="0" smtClean="0">
                <a:solidFill>
                  <a:srgbClr val="1F4857"/>
                </a:solidFill>
              </a:rPr>
              <a:t>пад загалоўкам «Іскры Ільіча», </a:t>
            </a:r>
          </a:p>
          <a:p>
            <a:pPr>
              <a:lnSpc>
                <a:spcPts val="2900"/>
              </a:lnSpc>
            </a:pPr>
            <a:r>
              <a:rPr lang="be-BY" sz="2300" dirty="0" smtClean="0">
                <a:solidFill>
                  <a:srgbClr val="1F4857"/>
                </a:solidFill>
              </a:rPr>
              <a:t>з </a:t>
            </a:r>
            <a:r>
              <a:rPr lang="be-BY" sz="2300" b="1" dirty="0" smtClean="0">
                <a:solidFill>
                  <a:srgbClr val="1F4857"/>
                </a:solidFill>
              </a:rPr>
              <a:t>1945 г.</a:t>
            </a:r>
            <a:r>
              <a:rPr lang="be-BY" sz="2300" dirty="0" smtClean="0">
                <a:solidFill>
                  <a:srgbClr val="1F4857"/>
                </a:solidFill>
              </a:rPr>
              <a:t> – пад загалоўкам «Бярозка».</a:t>
            </a:r>
            <a:endParaRPr lang="ru-RU" sz="2300" dirty="0" smtClean="0">
              <a:solidFill>
                <a:srgbClr val="1F4857"/>
              </a:solidFill>
            </a:endParaRPr>
          </a:p>
          <a:p>
            <a:pPr>
              <a:lnSpc>
                <a:spcPts val="2900"/>
              </a:lnSpc>
            </a:pPr>
            <a:r>
              <a:rPr lang="be-BY" sz="2300" dirty="0" smtClean="0">
                <a:solidFill>
                  <a:srgbClr val="1F4857"/>
                </a:solidFill>
              </a:rPr>
              <a:t>Мастак Анатоль Тычына (1897-1986) параіў рэдактару часопіса </a:t>
            </a:r>
          </a:p>
          <a:p>
            <a:pPr>
              <a:lnSpc>
                <a:spcPts val="2900"/>
              </a:lnSpc>
            </a:pPr>
            <a:r>
              <a:rPr lang="be-BY" sz="2300" dirty="0" smtClean="0">
                <a:solidFill>
                  <a:srgbClr val="1F4857"/>
                </a:solidFill>
              </a:rPr>
              <a:t>«Беларускі піянер» Алесю Якімовічу (1904-1979) </a:t>
            </a:r>
          </a:p>
          <a:p>
            <a:pPr>
              <a:lnSpc>
                <a:spcPts val="2900"/>
              </a:lnSpc>
            </a:pPr>
            <a:r>
              <a:rPr lang="be-BY" sz="2300" dirty="0" smtClean="0">
                <a:solidFill>
                  <a:srgbClr val="1F4857"/>
                </a:solidFill>
              </a:rPr>
              <a:t>звярнуцца па цікавыя публікацыі да настаўніка геаграфіі і гісторыі  </a:t>
            </a:r>
          </a:p>
          <a:p>
            <a:pPr>
              <a:lnSpc>
                <a:spcPts val="2900"/>
              </a:lnSpc>
            </a:pPr>
            <a:r>
              <a:rPr lang="be-BY" sz="2300" dirty="0" smtClean="0">
                <a:solidFill>
                  <a:srgbClr val="1F4857"/>
                </a:solidFill>
              </a:rPr>
              <a:t>25-й чыгуначнай школы Івана Міхайлавіча Фёдарава (сам мастак там працаваў настаўнікам малявання)</a:t>
            </a:r>
            <a:r>
              <a:rPr lang="be-BY" sz="2350" dirty="0" smtClean="0">
                <a:solidFill>
                  <a:srgbClr val="1F4857"/>
                </a:solidFill>
              </a:rPr>
              <a:t>.</a:t>
            </a:r>
            <a:endParaRPr lang="ru-RU" sz="2350" dirty="0">
              <a:solidFill>
                <a:srgbClr val="1F4857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500834"/>
            <a:ext cx="4225004" cy="307777"/>
          </a:xfrm>
          <a:prstGeom prst="rect">
            <a:avLst/>
          </a:prstGeom>
          <a:noFill/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be-BY" sz="1400" b="1" i="1" spc="80" dirty="0" smtClean="0">
                <a:solidFill>
                  <a:srgbClr val="1F4857"/>
                </a:solidFill>
              </a:rPr>
              <a:t>З фондаў Нацыянальнай бібліятэкі Беларусі</a:t>
            </a:r>
            <a:endParaRPr lang="ru-RU" sz="1400" b="1" i="1" spc="80" dirty="0" smtClean="0">
              <a:solidFill>
                <a:srgbClr val="1F485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>
          <a:blip r:embed="rId2"/>
          <a:srcRect r="3278" b="1190"/>
          <a:stretch>
            <a:fillRect/>
          </a:stretch>
        </p:blipFill>
        <p:spPr bwMode="auto">
          <a:xfrm>
            <a:off x="-32" y="357190"/>
            <a:ext cx="4214842" cy="5929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4328651" y="2214554"/>
            <a:ext cx="4815349" cy="4297202"/>
          </a:xfrm>
          <a:prstGeom prst="rect">
            <a:avLst/>
          </a:prstGeom>
          <a:gradFill>
            <a:gsLst>
              <a:gs pos="53000">
                <a:schemeClr val="accent3">
                  <a:lumMod val="20000"/>
                  <a:lumOff val="80000"/>
                  <a:alpha val="8000"/>
                </a:schemeClr>
              </a:gs>
              <a:gs pos="93000">
                <a:schemeClr val="accent2">
                  <a:lumMod val="20000"/>
                  <a:lumOff val="80000"/>
                  <a:alpha val="19000"/>
                </a:schemeClr>
              </a:gs>
              <a:gs pos="0">
                <a:schemeClr val="accent2">
                  <a:lumMod val="20000"/>
                  <a:lumOff val="80000"/>
                </a:schemeClr>
              </a:gs>
            </a:gsLst>
            <a:lin ang="5400000" scaled="0"/>
          </a:gradFill>
          <a:effectLst>
            <a:softEdge rad="317500"/>
          </a:effectLst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be-BY" sz="2300" b="1" dirty="0" smtClean="0">
                <a:solidFill>
                  <a:srgbClr val="1F4857"/>
                </a:solidFill>
              </a:rPr>
              <a:t>1926 г.</a:t>
            </a:r>
            <a:r>
              <a:rPr lang="be-BY" sz="2300" dirty="0" smtClean="0">
                <a:solidFill>
                  <a:srgbClr val="1F4857"/>
                </a:solidFill>
              </a:rPr>
              <a:t> – у 11 нумары  часопіса </a:t>
            </a:r>
          </a:p>
          <a:p>
            <a:pPr>
              <a:lnSpc>
                <a:spcPts val="3000"/>
              </a:lnSpc>
            </a:pPr>
            <a:r>
              <a:rPr lang="be-BY" sz="2300" dirty="0" smtClean="0">
                <a:solidFill>
                  <a:srgbClr val="1F4857"/>
                </a:solidFill>
              </a:rPr>
              <a:t>«Беларускі піянер» быў </a:t>
            </a:r>
            <a:endParaRPr lang="en-US" sz="2300" dirty="0" smtClean="0">
              <a:solidFill>
                <a:srgbClr val="1F4857"/>
              </a:solidFill>
            </a:endParaRPr>
          </a:p>
          <a:p>
            <a:pPr>
              <a:lnSpc>
                <a:spcPts val="3000"/>
              </a:lnSpc>
            </a:pPr>
            <a:r>
              <a:rPr lang="be-BY" sz="2300" dirty="0" smtClean="0">
                <a:solidFill>
                  <a:srgbClr val="1F4857"/>
                </a:solidFill>
              </a:rPr>
              <a:t>надрукаваны пачатак  яго </a:t>
            </a:r>
            <a:r>
              <a:rPr lang="be-BY" sz="2300" b="1" dirty="0" smtClean="0">
                <a:solidFill>
                  <a:srgbClr val="1F4857"/>
                </a:solidFill>
              </a:rPr>
              <a:t>аповесці «Чалавек ідзе». </a:t>
            </a:r>
          </a:p>
          <a:p>
            <a:pPr>
              <a:lnSpc>
                <a:spcPts val="3000"/>
              </a:lnSpc>
            </a:pPr>
            <a:r>
              <a:rPr lang="be-BY" sz="2300" dirty="0" smtClean="0">
                <a:solidFill>
                  <a:srgbClr val="1F4857"/>
                </a:solidFill>
              </a:rPr>
              <a:t>Гэта былі нарысы з жыцця</a:t>
            </a:r>
          </a:p>
          <a:p>
            <a:pPr>
              <a:lnSpc>
                <a:spcPts val="3000"/>
              </a:lnSpc>
            </a:pPr>
            <a:r>
              <a:rPr lang="be-BY" sz="2300" dirty="0" smtClean="0">
                <a:solidFill>
                  <a:srgbClr val="1F4857"/>
                </a:solidFill>
              </a:rPr>
              <a:t>першабытных людзей. </a:t>
            </a:r>
          </a:p>
          <a:p>
            <a:pPr>
              <a:lnSpc>
                <a:spcPts val="3000"/>
              </a:lnSpc>
            </a:pPr>
            <a:r>
              <a:rPr lang="be-BY" sz="2300" dirty="0" smtClean="0">
                <a:solidFill>
                  <a:srgbClr val="1F4857"/>
                </a:solidFill>
              </a:rPr>
              <a:t>Пасля выхаду часопіса з пачаткам </a:t>
            </a:r>
          </a:p>
          <a:p>
            <a:pPr>
              <a:lnSpc>
                <a:spcPts val="3000"/>
              </a:lnSpc>
            </a:pPr>
            <a:r>
              <a:rPr lang="be-BY" sz="2300" dirty="0" smtClean="0">
                <a:solidFill>
                  <a:srgbClr val="1F4857"/>
                </a:solidFill>
              </a:rPr>
              <a:t>аповесці «Чалавек ідзе» піянеры </a:t>
            </a:r>
          </a:p>
          <a:p>
            <a:pPr>
              <a:lnSpc>
                <a:spcPts val="3000"/>
              </a:lnSpc>
            </a:pPr>
            <a:r>
              <a:rPr lang="be-BY" sz="2300" dirty="0" smtClean="0">
                <a:solidFill>
                  <a:srgbClr val="1F4857"/>
                </a:solidFill>
              </a:rPr>
              <a:t>засыпалі рэдакцыю пісьмамі – </a:t>
            </a:r>
          </a:p>
          <a:p>
            <a:pPr>
              <a:lnSpc>
                <a:spcPts val="3000"/>
              </a:lnSpc>
            </a:pPr>
            <a:r>
              <a:rPr lang="be-BY" sz="2300" dirty="0" smtClean="0">
                <a:solidFill>
                  <a:srgbClr val="1F4857"/>
                </a:solidFill>
              </a:rPr>
              <a:t>патрабавалі хутчэй даць працяг ці </a:t>
            </a:r>
          </a:p>
          <a:p>
            <a:pPr>
              <a:lnSpc>
                <a:spcPts val="3000"/>
              </a:lnSpc>
            </a:pPr>
            <a:r>
              <a:rPr lang="be-BY" sz="2300" dirty="0" smtClean="0">
                <a:solidFill>
                  <a:srgbClr val="1F4857"/>
                </a:solidFill>
              </a:rPr>
              <a:t>надрукаваць адразу ўвесь твор.</a:t>
            </a:r>
            <a:endParaRPr lang="ru-RU" sz="2300" dirty="0">
              <a:solidFill>
                <a:srgbClr val="1F4857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40826" y="132686"/>
            <a:ext cx="4588892" cy="2015936"/>
          </a:xfrm>
          <a:prstGeom prst="rect">
            <a:avLst/>
          </a:prstGeom>
          <a:gradFill>
            <a:gsLst>
              <a:gs pos="47000">
                <a:schemeClr val="accent3">
                  <a:lumMod val="40000"/>
                  <a:lumOff val="60000"/>
                  <a:alpha val="25000"/>
                </a:schemeClr>
              </a:gs>
              <a:gs pos="92000">
                <a:schemeClr val="accent2">
                  <a:lumMod val="20000"/>
                  <a:lumOff val="80000"/>
                </a:schemeClr>
              </a:gs>
              <a:gs pos="17000">
                <a:schemeClr val="accent3">
                  <a:lumMod val="20000"/>
                  <a:lumOff val="80000"/>
                  <a:alpha val="18000"/>
                </a:schemeClr>
              </a:gs>
            </a:gsLst>
            <a:lin ang="5400000" scaled="0"/>
          </a:gra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be-BY" sz="2300" b="1" dirty="0" smtClean="0">
                <a:solidFill>
                  <a:srgbClr val="1F4857"/>
                </a:solidFill>
              </a:rPr>
              <a:t>1923 г. </a:t>
            </a:r>
            <a:r>
              <a:rPr lang="be-BY" sz="2300" dirty="0" smtClean="0">
                <a:solidFill>
                  <a:srgbClr val="1F4857"/>
                </a:solidFill>
              </a:rPr>
              <a:t>– Янка Маўр дэбютаваў як фельетаніст у газеце «Савецкая Беларусь» і ў ленінградск</a:t>
            </a:r>
            <a:r>
              <a:rPr lang="en-US" sz="2300" dirty="0" err="1" smtClean="0">
                <a:solidFill>
                  <a:srgbClr val="1F4857"/>
                </a:solidFill>
              </a:rPr>
              <a:t>i</a:t>
            </a:r>
            <a:r>
              <a:rPr lang="be-BY" sz="2300" dirty="0" smtClean="0">
                <a:solidFill>
                  <a:srgbClr val="1F4857"/>
                </a:solidFill>
              </a:rPr>
              <a:t>м часопісе сатыры і гумару «Бегемот».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6500834"/>
            <a:ext cx="4225003" cy="307777"/>
          </a:xfrm>
          <a:prstGeom prst="rect">
            <a:avLst/>
          </a:prstGeom>
          <a:noFill/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be-BY" sz="1400" b="1" i="1" spc="80" dirty="0" smtClean="0">
                <a:solidFill>
                  <a:srgbClr val="1F4857"/>
                </a:solidFill>
              </a:rPr>
              <a:t>З фондаў Нацыянальнай бібліятэкі Беларусі</a:t>
            </a:r>
            <a:endParaRPr lang="ru-RU" sz="1400" b="1" i="1" spc="80" dirty="0">
              <a:solidFill>
                <a:srgbClr val="1F485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Апекс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3212</TotalTime>
  <Words>2377</Words>
  <Application>Microsoft Office PowerPoint</Application>
  <PresentationFormat>Экран (4:3)</PresentationFormat>
  <Paragraphs>252</Paragraphs>
  <Slides>51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2" baseType="lpstr">
      <vt:lpstr>Апекс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</vt:vector>
  </TitlesOfParts>
  <Company>NBB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510</cp:revision>
  <dcterms:created xsi:type="dcterms:W3CDTF">2018-03-22T11:07:04Z</dcterms:created>
  <dcterms:modified xsi:type="dcterms:W3CDTF">2018-05-16T14:04:11Z</dcterms:modified>
</cp:coreProperties>
</file>